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06" r:id="rId6"/>
  </p:sldMasterIdLst>
  <p:notesMasterIdLst>
    <p:notesMasterId r:id="rId59"/>
  </p:notesMasterIdLst>
  <p:sldIdLst>
    <p:sldId id="289" r:id="rId7"/>
    <p:sldId id="338" r:id="rId8"/>
    <p:sldId id="655" r:id="rId9"/>
    <p:sldId id="2103812040" r:id="rId10"/>
    <p:sldId id="2103812041" r:id="rId11"/>
    <p:sldId id="617" r:id="rId12"/>
    <p:sldId id="1232" r:id="rId13"/>
    <p:sldId id="1233" r:id="rId14"/>
    <p:sldId id="1235" r:id="rId15"/>
    <p:sldId id="276" r:id="rId16"/>
    <p:sldId id="1238" r:id="rId17"/>
    <p:sldId id="339" r:id="rId18"/>
    <p:sldId id="1239" r:id="rId19"/>
    <p:sldId id="1240" r:id="rId20"/>
    <p:sldId id="1241" r:id="rId21"/>
    <p:sldId id="1242" r:id="rId22"/>
    <p:sldId id="2103812042" r:id="rId23"/>
    <p:sldId id="1245" r:id="rId24"/>
    <p:sldId id="2103812028" r:id="rId25"/>
    <p:sldId id="273" r:id="rId26"/>
    <p:sldId id="1246" r:id="rId27"/>
    <p:sldId id="269" r:id="rId28"/>
    <p:sldId id="274" r:id="rId29"/>
    <p:sldId id="272" r:id="rId30"/>
    <p:sldId id="271" r:id="rId31"/>
    <p:sldId id="275" r:id="rId32"/>
    <p:sldId id="281" r:id="rId33"/>
    <p:sldId id="282" r:id="rId34"/>
    <p:sldId id="283" r:id="rId35"/>
    <p:sldId id="284" r:id="rId36"/>
    <p:sldId id="301" r:id="rId37"/>
    <p:sldId id="300" r:id="rId38"/>
    <p:sldId id="299" r:id="rId39"/>
    <p:sldId id="302" r:id="rId40"/>
    <p:sldId id="1243" r:id="rId41"/>
    <p:sldId id="2103812039" r:id="rId42"/>
    <p:sldId id="1443" r:id="rId43"/>
    <p:sldId id="1307" r:id="rId44"/>
    <p:sldId id="2103812038" r:id="rId45"/>
    <p:sldId id="288" r:id="rId46"/>
    <p:sldId id="2103812027" r:id="rId47"/>
    <p:sldId id="1375" r:id="rId48"/>
    <p:sldId id="1378" r:id="rId49"/>
    <p:sldId id="1379" r:id="rId50"/>
    <p:sldId id="2103812043" r:id="rId51"/>
    <p:sldId id="2103812045" r:id="rId52"/>
    <p:sldId id="2103812044" r:id="rId53"/>
    <p:sldId id="318" r:id="rId54"/>
    <p:sldId id="319" r:id="rId55"/>
    <p:sldId id="321" r:id="rId56"/>
    <p:sldId id="2103812054" r:id="rId57"/>
    <p:sldId id="2103812047"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541D94-5CF0-427C-8E25-A6BC82A127BA}">
          <p14:sldIdLst>
            <p14:sldId id="289"/>
            <p14:sldId id="338"/>
            <p14:sldId id="655"/>
            <p14:sldId id="2103812040"/>
            <p14:sldId id="2103812041"/>
            <p14:sldId id="617"/>
            <p14:sldId id="1232"/>
            <p14:sldId id="1233"/>
            <p14:sldId id="1235"/>
            <p14:sldId id="276"/>
            <p14:sldId id="1238"/>
            <p14:sldId id="339"/>
            <p14:sldId id="1239"/>
            <p14:sldId id="1240"/>
            <p14:sldId id="1241"/>
            <p14:sldId id="1242"/>
            <p14:sldId id="2103812042"/>
            <p14:sldId id="1245"/>
            <p14:sldId id="2103812028"/>
            <p14:sldId id="273"/>
            <p14:sldId id="1246"/>
            <p14:sldId id="269"/>
            <p14:sldId id="274"/>
            <p14:sldId id="272"/>
            <p14:sldId id="271"/>
            <p14:sldId id="275"/>
            <p14:sldId id="281"/>
            <p14:sldId id="282"/>
            <p14:sldId id="283"/>
            <p14:sldId id="284"/>
            <p14:sldId id="301"/>
            <p14:sldId id="300"/>
            <p14:sldId id="299"/>
            <p14:sldId id="302"/>
            <p14:sldId id="1243"/>
            <p14:sldId id="2103812039"/>
            <p14:sldId id="1443"/>
            <p14:sldId id="1307"/>
            <p14:sldId id="2103812038"/>
            <p14:sldId id="288"/>
            <p14:sldId id="2103812027"/>
            <p14:sldId id="1375"/>
            <p14:sldId id="1378"/>
            <p14:sldId id="1379"/>
            <p14:sldId id="2103812043"/>
            <p14:sldId id="2103812045"/>
            <p14:sldId id="2103812044"/>
            <p14:sldId id="318"/>
            <p14:sldId id="319"/>
            <p14:sldId id="321"/>
            <p14:sldId id="2103812054"/>
            <p14:sldId id="210381204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dis, Lawrence" initials="LL" lastIdx="10" clrIdx="0">
    <p:extLst>
      <p:ext uri="{19B8F6BF-5375-455C-9EA6-DF929625EA0E}">
        <p15:presenceInfo xmlns:p15="http://schemas.microsoft.com/office/powerpoint/2012/main" userId="S-1-5-21-725345543-602162358-527237240-31509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13" autoAdjust="0"/>
    <p:restoredTop sz="88101" autoAdjust="0"/>
  </p:normalViewPr>
  <p:slideViewPr>
    <p:cSldViewPr>
      <p:cViewPr varScale="1">
        <p:scale>
          <a:sx n="116" d="100"/>
          <a:sy n="116" d="100"/>
        </p:scale>
        <p:origin x="96" y="168"/>
      </p:cViewPr>
      <p:guideLst>
        <p:guide orient="horz" pos="1620"/>
        <p:guide pos="2880"/>
      </p:guideLst>
    </p:cSldViewPr>
  </p:slideViewPr>
  <p:notesTextViewPr>
    <p:cViewPr>
      <p:scale>
        <a:sx n="75" d="100"/>
        <a:sy n="75" d="100"/>
      </p:scale>
      <p:origin x="0" y="0"/>
    </p:cViewPr>
  </p:notesTextViewPr>
  <p:sorterViewPr>
    <p:cViewPr varScale="1">
      <p:scale>
        <a:sx n="100" d="100"/>
        <a:sy n="100" d="100"/>
      </p:scale>
      <p:origin x="0" y="-3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F0DE0-2015-4BCA-91FF-4079294EB547}" type="datetimeFigureOut">
              <a:rPr lang="en-US" smtClean="0"/>
              <a:t>2/13/2020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E34470-9B7D-4ED9-A124-62B07B402C65}" type="slidenum">
              <a:rPr lang="en-US" smtClean="0"/>
              <a:t>‹#›</a:t>
            </a:fld>
            <a:endParaRPr lang="en-US"/>
          </a:p>
        </p:txBody>
      </p:sp>
    </p:spTree>
    <p:extLst>
      <p:ext uri="{BB962C8B-B14F-4D97-AF65-F5344CB8AC3E}">
        <p14:creationId xmlns:p14="http://schemas.microsoft.com/office/powerpoint/2010/main" val="380209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workloads that are common today range across many different vertical markets such as life sciences, astrophysics, genomics and bio-informatics, molecular dynamics weather and climate prediction.  Artificial intelligence crosses many industries and </a:t>
            </a:r>
            <a:r>
              <a:rPr lang="en-US" dirty="0" err="1"/>
              <a:t>isone</a:t>
            </a:r>
            <a:r>
              <a:rPr lang="en-US" dirty="0"/>
              <a:t> of the hottest topics today.  Cyber security and financial analysis are also popular.  The rest falls into the big data analytics umbrella which really is a lot of things to a lot of people.</a:t>
            </a:r>
          </a:p>
        </p:txBody>
      </p:sp>
      <p:sp>
        <p:nvSpPr>
          <p:cNvPr id="4" name="Slide Number Placeholder 3"/>
          <p:cNvSpPr>
            <a:spLocks noGrp="1"/>
          </p:cNvSpPr>
          <p:nvPr>
            <p:ph type="sldNum" sz="quarter" idx="10"/>
          </p:nvPr>
        </p:nvSpPr>
        <p:spPr/>
        <p:txBody>
          <a:bodyPr/>
          <a:lstStyle/>
          <a:p>
            <a:fld id="{5F7AA1D9-CD6C-4C8E-8284-E0143722EA42}" type="slidenum">
              <a:rPr lang="en-US" smtClean="0"/>
              <a:t>6</a:t>
            </a:fld>
            <a:endParaRPr lang="en-US"/>
          </a:p>
        </p:txBody>
      </p:sp>
    </p:spTree>
    <p:extLst>
      <p:ext uri="{BB962C8B-B14F-4D97-AF65-F5344CB8AC3E}">
        <p14:creationId xmlns:p14="http://schemas.microsoft.com/office/powerpoint/2010/main" val="1457903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407988" y="696913"/>
            <a:ext cx="6203950" cy="3490912"/>
          </a:xfrm>
          <a:noFill/>
          <a:ln>
            <a:solidFill>
              <a:srgbClr val="000000"/>
            </a:solidFill>
            <a:miter lim="800000"/>
            <a:headEnd/>
            <a:tailEnd/>
          </a:ln>
        </p:spPr>
      </p:sp>
      <p:sp>
        <p:nvSpPr>
          <p:cNvPr id="21507"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pPr>
              <a:lnSpc>
                <a:spcPct val="105000"/>
              </a:lnSpc>
            </a:pPr>
            <a:r>
              <a:rPr lang="en-US" dirty="0">
                <a:solidFill>
                  <a:srgbClr val="000000"/>
                </a:solidFill>
                <a:ea typeface="DengXian"/>
                <a:cs typeface="Times New Roman" panose="02020603050405020304" pitchFamily="18" charset="0"/>
              </a:rPr>
              <a:t>Because it is so much faster to develop in software. The HLS use model allows users to develop and debug the system in the software world and the HLS bridge the gap between the software and hardware worlds, leveraging the productivity flow wherever possible.</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latin typeface="Times New Roman" panose="02020603050405020304" pitchFamily="18" charset="0"/>
                <a:ea typeface="DengXian"/>
                <a:cs typeface="Times New Roman" panose="02020603050405020304" pitchFamily="18" charset="0"/>
              </a:rPr>
              <a:t> </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ea typeface="DengXian"/>
                <a:cs typeface="Times New Roman" panose="02020603050405020304" pitchFamily="18" charset="0"/>
              </a:rPr>
              <a:t>First, A user has C/C++code that he or she can compile and verify with a standard </a:t>
            </a:r>
            <a:r>
              <a:rPr lang="en-US" dirty="0" err="1">
                <a:solidFill>
                  <a:srgbClr val="000000"/>
                </a:solidFill>
                <a:ea typeface="DengXian"/>
                <a:cs typeface="Times New Roman" panose="02020603050405020304" pitchFamily="18" charset="0"/>
              </a:rPr>
              <a:t>gcc</a:t>
            </a:r>
            <a:r>
              <a:rPr lang="en-US" dirty="0">
                <a:solidFill>
                  <a:srgbClr val="000000"/>
                </a:solidFill>
                <a:ea typeface="DengXian"/>
                <a:cs typeface="Times New Roman" panose="02020603050405020304" pitchFamily="18" charset="0"/>
              </a:rPr>
              <a:t>/g++ compiler </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ea typeface="DengXian"/>
                <a:cs typeface="Times New Roman" panose="02020603050405020304" pitchFamily="18" charset="0"/>
              </a:rPr>
              <a:t>The output of that is an executable that is run on a host.  If there are functions that needs to be accelerated by putting them into the FPGA, </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ea typeface="DengXian"/>
                <a:cs typeface="Times New Roman" panose="02020603050405020304" pitchFamily="18" charset="0"/>
              </a:rPr>
              <a:t>&lt;&gt; </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ea typeface="DengXian"/>
                <a:cs typeface="Times New Roman" panose="02020603050405020304" pitchFamily="18" charset="0"/>
              </a:rPr>
              <a:t>The developer can then compile the same exact c/</a:t>
            </a:r>
            <a:r>
              <a:rPr lang="en-US" dirty="0" err="1">
                <a:solidFill>
                  <a:srgbClr val="000000"/>
                </a:solidFill>
                <a:ea typeface="DengXian"/>
                <a:cs typeface="Times New Roman" panose="02020603050405020304" pitchFamily="18" charset="0"/>
              </a:rPr>
              <a:t>c++</a:t>
            </a:r>
            <a:r>
              <a:rPr lang="en-US" dirty="0">
                <a:solidFill>
                  <a:srgbClr val="000000"/>
                </a:solidFill>
                <a:ea typeface="DengXian"/>
                <a:cs typeface="Times New Roman" panose="02020603050405020304" pitchFamily="18" charset="0"/>
              </a:rPr>
              <a:t> code with the g++ </a:t>
            </a:r>
            <a:r>
              <a:rPr lang="en-US" dirty="0" err="1">
                <a:solidFill>
                  <a:srgbClr val="000000"/>
                </a:solidFill>
                <a:ea typeface="DengXian"/>
                <a:cs typeface="Times New Roman" panose="02020603050405020304" pitchFamily="18" charset="0"/>
              </a:rPr>
              <a:t>makefile</a:t>
            </a:r>
            <a:r>
              <a:rPr lang="en-US" dirty="0">
                <a:solidFill>
                  <a:srgbClr val="000000"/>
                </a:solidFill>
                <a:ea typeface="DengXian"/>
                <a:cs typeface="Times New Roman" panose="02020603050405020304" pitchFamily="18" charset="0"/>
              </a:rPr>
              <a:t> compatible Intel</a:t>
            </a:r>
            <a:r>
              <a:rPr lang="en-US" baseline="0" dirty="0">
                <a:solidFill>
                  <a:srgbClr val="000000"/>
                </a:solidFill>
                <a:ea typeface="DengXian"/>
                <a:cs typeface="Times New Roman" panose="02020603050405020304" pitchFamily="18" charset="0"/>
              </a:rPr>
              <a:t> </a:t>
            </a:r>
            <a:r>
              <a:rPr lang="en-US" dirty="0">
                <a:solidFill>
                  <a:srgbClr val="000000"/>
                </a:solidFill>
                <a:ea typeface="DengXian"/>
                <a:cs typeface="Times New Roman" panose="02020603050405020304" pitchFamily="18" charset="0"/>
              </a:rPr>
              <a:t>HLS Compiler.</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ea typeface="DengXian"/>
                <a:cs typeface="Times New Roman" panose="02020603050405020304" pitchFamily="18" charset="0"/>
              </a:rPr>
              <a:t>The resulting output of the</a:t>
            </a:r>
            <a:r>
              <a:rPr lang="en-US" baseline="0" dirty="0">
                <a:solidFill>
                  <a:srgbClr val="000000"/>
                </a:solidFill>
                <a:ea typeface="DengXian"/>
                <a:cs typeface="Times New Roman" panose="02020603050405020304" pitchFamily="18" charset="0"/>
              </a:rPr>
              <a:t> </a:t>
            </a:r>
            <a:r>
              <a:rPr lang="en-US" dirty="0">
                <a:solidFill>
                  <a:srgbClr val="000000"/>
                </a:solidFill>
                <a:ea typeface="DengXian"/>
                <a:cs typeface="Times New Roman" panose="02020603050405020304" pitchFamily="18" charset="0"/>
              </a:rPr>
              <a:t>compiler is an IP block that that can be integrated with other FPGA logic in the Quartus Ecosystem.</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latin typeface="Times New Roman" panose="02020603050405020304" pitchFamily="18" charset="0"/>
                <a:ea typeface="DengXian"/>
                <a:cs typeface="Times New Roman" panose="02020603050405020304" pitchFamily="18" charset="0"/>
              </a:rPr>
              <a:t> </a:t>
            </a:r>
            <a:endParaRPr lang="en-US" dirty="0">
              <a:latin typeface="Calibri" panose="020F0502020204030204" pitchFamily="34" charset="0"/>
              <a:ea typeface="DengXian"/>
              <a:cs typeface="Times New Roman" panose="02020603050405020304" pitchFamily="18" charset="0"/>
            </a:endParaRPr>
          </a:p>
          <a:p>
            <a:pPr>
              <a:lnSpc>
                <a:spcPct val="105000"/>
              </a:lnSpc>
            </a:pPr>
            <a:r>
              <a:rPr lang="en-US" dirty="0">
                <a:solidFill>
                  <a:srgbClr val="000000"/>
                </a:solidFill>
                <a:ea typeface="DengXian"/>
                <a:cs typeface="Times New Roman" panose="02020603050405020304" pitchFamily="18" charset="0"/>
              </a:rPr>
              <a:t>The Intel HLS compiler will also generate a host executable that will automatically </a:t>
            </a:r>
            <a:r>
              <a:rPr lang="en-US" dirty="0" err="1">
                <a:solidFill>
                  <a:srgbClr val="000000"/>
                </a:solidFill>
                <a:ea typeface="DengXian"/>
                <a:cs typeface="Times New Roman" panose="02020603050405020304" pitchFamily="18" charset="0"/>
              </a:rPr>
              <a:t>cosimulate</a:t>
            </a:r>
            <a:r>
              <a:rPr lang="en-US" dirty="0">
                <a:solidFill>
                  <a:srgbClr val="000000"/>
                </a:solidFill>
                <a:ea typeface="DengXian"/>
                <a:cs typeface="Times New Roman" panose="02020603050405020304" pitchFamily="18" charset="0"/>
              </a:rPr>
              <a:t> the IP in a hardware simulator such as </a:t>
            </a:r>
            <a:r>
              <a:rPr lang="en-US" dirty="0" err="1">
                <a:solidFill>
                  <a:srgbClr val="000000"/>
                </a:solidFill>
                <a:ea typeface="DengXian"/>
                <a:cs typeface="Times New Roman" panose="02020603050405020304" pitchFamily="18" charset="0"/>
              </a:rPr>
              <a:t>Modelsim</a:t>
            </a:r>
            <a:r>
              <a:rPr lang="en-US" dirty="0">
                <a:solidFill>
                  <a:srgbClr val="000000"/>
                </a:solidFill>
                <a:ea typeface="DengXian"/>
                <a:cs typeface="Times New Roman" panose="02020603050405020304" pitchFamily="18" charset="0"/>
              </a:rPr>
              <a:t> with the software testbench.</a:t>
            </a:r>
            <a:endParaRPr lang="en-US" dirty="0">
              <a:effectLst/>
              <a:latin typeface="Calibri" panose="020F0502020204030204" pitchFamily="34" charset="0"/>
              <a:ea typeface="DengXian"/>
              <a:cs typeface="Times New Roman" panose="02020603050405020304" pitchFamily="18" charset="0"/>
            </a:endParaRPr>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3DD1E4-2354-4102-8EB0-859D9FE3304F}" type="slidenum">
              <a:rPr lang="en-US" smtClean="0">
                <a:latin typeface="Arial" charset="0"/>
              </a:rPr>
              <a:pPr fontAlgn="base">
                <a:spcBef>
                  <a:spcPct val="0"/>
                </a:spcBef>
                <a:spcAft>
                  <a:spcPct val="0"/>
                </a:spcAft>
                <a:defRPr/>
              </a:pPr>
              <a:t>42</a:t>
            </a:fld>
            <a:endParaRPr lang="en-US">
              <a:latin typeface="Arial" charset="0"/>
            </a:endParaRPr>
          </a:p>
        </p:txBody>
      </p:sp>
    </p:spTree>
    <p:extLst>
      <p:ext uri="{BB962C8B-B14F-4D97-AF65-F5344CB8AC3E}">
        <p14:creationId xmlns:p14="http://schemas.microsoft.com/office/powerpoint/2010/main" val="14391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407988" y="696913"/>
            <a:ext cx="6203950" cy="3490912"/>
          </a:xfrm>
          <a:noFill/>
          <a:ln>
            <a:solidFill>
              <a:srgbClr val="000000"/>
            </a:solidFill>
            <a:miter lim="800000"/>
            <a:headEnd/>
            <a:tailEnd/>
          </a:ln>
        </p:spPr>
      </p:sp>
      <p:sp>
        <p:nvSpPr>
          <p:cNvPr id="21507"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pPr eaLnBrk="1" hangingPunct="1">
              <a:spcBef>
                <a:spcPct val="0"/>
              </a:spcBef>
            </a:pPr>
            <a:r>
              <a:rPr lang="en-US" dirty="0"/>
              <a:t>This slide shows the usage modes and output of the Intel HLS compiler. As you can see the compiler</a:t>
            </a:r>
            <a:r>
              <a:rPr lang="en-US" baseline="0" dirty="0"/>
              <a:t> would produce an executable as we described earlier.  and the compiler is </a:t>
            </a:r>
            <a:r>
              <a:rPr lang="en-US" baseline="0" dirty="0" err="1"/>
              <a:t>makefile</a:t>
            </a:r>
            <a:r>
              <a:rPr lang="en-US" baseline="0" dirty="0"/>
              <a:t> compatible with g++.</a:t>
            </a:r>
          </a:p>
          <a:p>
            <a:pPr eaLnBrk="1" hangingPunct="1">
              <a:spcBef>
                <a:spcPct val="0"/>
              </a:spcBef>
            </a:pPr>
            <a:endParaRPr lang="en-US" baseline="0" dirty="0"/>
          </a:p>
          <a:p>
            <a:pPr eaLnBrk="1" hangingPunct="1">
              <a:spcBef>
                <a:spcPct val="0"/>
              </a:spcBef>
            </a:pPr>
            <a:r>
              <a:rPr lang="en-US" baseline="0" dirty="0"/>
              <a:t>the Intel HLS Compiler can be run with two machine architecture modes. in the x86-64 mode the compiler works just like g++ compiler. It will compile your source into an executable to be run on the x86 machines, this executable is GDB-compatible and can be used for functional verification.</a:t>
            </a:r>
          </a:p>
          <a:p>
            <a:pPr eaLnBrk="1" hangingPunct="1">
              <a:spcBef>
                <a:spcPct val="0"/>
              </a:spcBef>
            </a:pPr>
            <a:endParaRPr lang="en-US" baseline="0" dirty="0"/>
          </a:p>
          <a:p>
            <a:pPr eaLnBrk="1" hangingPunct="1">
              <a:spcBef>
                <a:spcPct val="0"/>
              </a:spcBef>
            </a:pPr>
            <a:r>
              <a:rPr lang="en-US" baseline="0" dirty="0"/>
              <a:t>The second usage mode is to enable march=</a:t>
            </a:r>
            <a:r>
              <a:rPr lang="en-US" baseline="0" dirty="0" err="1"/>
              <a:t>fpga</a:t>
            </a:r>
            <a:r>
              <a:rPr lang="en-US" baseline="0" dirty="0"/>
              <a:t> to run the compiler for HLS. In this mode you’ll use the component argument or component attribute to direct the compiler to create an RTL IP for one or several of the functions in the host code.  The compiler will produce the HDL code as well as reports and a testbench x86 executable. The generated executable shown in green on this slide is the testbench executable. In the </a:t>
            </a:r>
            <a:r>
              <a:rPr lang="en-US" baseline="0" dirty="0" err="1"/>
              <a:t>fpga</a:t>
            </a:r>
            <a:r>
              <a:rPr lang="en-US" baseline="0" dirty="0"/>
              <a:t> mode it will actually run calls to your IP function in simulation using an HDL simulator such as </a:t>
            </a:r>
            <a:r>
              <a:rPr lang="en-US" baseline="0" dirty="0" err="1"/>
              <a:t>Modelsim</a:t>
            </a:r>
            <a:r>
              <a:rPr lang="en-US" baseline="0" dirty="0"/>
              <a:t>. It will also generate the </a:t>
            </a:r>
            <a:r>
              <a:rPr lang="en-US" baseline="0" dirty="0" err="1"/>
              <a:t>a.prj</a:t>
            </a:r>
            <a:r>
              <a:rPr lang="en-US" baseline="0" dirty="0"/>
              <a:t> directory which contains 4 different subdirectories. We will talk about each of these in more detail later. </a:t>
            </a:r>
            <a:r>
              <a:rPr lang="en-US" baseline="0" dirty="0" err="1"/>
              <a:t>THe</a:t>
            </a:r>
            <a:r>
              <a:rPr lang="en-US" baseline="0" dirty="0"/>
              <a:t> components subdirectory contains all the files necessary to include the various generated IP in a Quartus project. The reports directory contains component hardware implementation and execution reports. The verification directory contains the HDL simulation testbench to be used in </a:t>
            </a:r>
            <a:r>
              <a:rPr lang="en-US" baseline="0" dirty="0" err="1"/>
              <a:t>Modelsim</a:t>
            </a:r>
            <a:r>
              <a:rPr lang="en-US" baseline="0" dirty="0"/>
              <a:t>. And finally the Quartus directory contains the Quartus project that can compile the generated IPs in Quartus software.</a:t>
            </a:r>
          </a:p>
          <a:p>
            <a:pPr eaLnBrk="1" hangingPunct="1">
              <a:spcBef>
                <a:spcPct val="0"/>
              </a:spcBef>
            </a:pPr>
            <a:endParaRPr lang="en-US" baseline="0" dirty="0"/>
          </a:p>
          <a:p>
            <a:pPr eaLnBrk="1" hangingPunct="1">
              <a:spcBef>
                <a:spcPct val="0"/>
              </a:spcBef>
            </a:pPr>
            <a:r>
              <a:rPr lang="en-US" baseline="0" dirty="0"/>
              <a:t>As a note, the default name of the outputs is a, but you can use the -o option to specify a non-default output name of your choice. This is the same behavior as GNU compilers.</a:t>
            </a:r>
            <a:endParaRPr lang="en-US" dirty="0"/>
          </a:p>
        </p:txBody>
      </p:sp>
      <p:sp>
        <p:nvSpPr>
          <p:cNvPr id="26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3DD1E4-2354-4102-8EB0-859D9FE3304F}" type="slidenum">
              <a:rPr lang="en-US" smtClean="0">
                <a:latin typeface="Arial" charset="0"/>
              </a:rPr>
              <a:pPr fontAlgn="base">
                <a:spcBef>
                  <a:spcPct val="0"/>
                </a:spcBef>
                <a:spcAft>
                  <a:spcPct val="0"/>
                </a:spcAft>
                <a:defRPr/>
              </a:pPr>
              <a:t>43</a:t>
            </a:fld>
            <a:endParaRPr lang="en-US">
              <a:latin typeface="Arial" charset="0"/>
            </a:endParaRPr>
          </a:p>
        </p:txBody>
      </p:sp>
    </p:spTree>
    <p:extLst>
      <p:ext uri="{BB962C8B-B14F-4D97-AF65-F5344CB8AC3E}">
        <p14:creationId xmlns:p14="http://schemas.microsoft.com/office/powerpoint/2010/main" val="743077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lnSpc>
                <a:spcPct val="107000"/>
              </a:lnSpc>
            </a:pPr>
            <a:r>
              <a:rPr lang="en-US" dirty="0">
                <a:solidFill>
                  <a:srgbClr val="000000"/>
                </a:solidFill>
                <a:ea typeface="DengXian"/>
                <a:cs typeface="Times New Roman" panose="02020603050405020304" pitchFamily="18" charset="0"/>
              </a:rPr>
              <a:t>Here's the flow chart for the procedure to use the HLS compiler to convert </a:t>
            </a:r>
            <a:r>
              <a:rPr lang="en-US" dirty="0" err="1">
                <a:solidFill>
                  <a:srgbClr val="000000"/>
                </a:solidFill>
                <a:ea typeface="DengXian"/>
                <a:cs typeface="Times New Roman" panose="02020603050405020304" pitchFamily="18" charset="0"/>
              </a:rPr>
              <a:t>c++</a:t>
            </a:r>
            <a:r>
              <a:rPr lang="en-US" dirty="0">
                <a:solidFill>
                  <a:srgbClr val="000000"/>
                </a:solidFill>
                <a:ea typeface="DengXian"/>
                <a:cs typeface="Times New Roman" panose="02020603050405020304" pitchFamily="18" charset="0"/>
              </a:rPr>
              <a:t> source into an HDL IP.</a:t>
            </a:r>
            <a:endParaRPr lang="en-US" dirty="0">
              <a:latin typeface="Calibri" panose="020F0502020204030204" pitchFamily="34" charset="0"/>
              <a:ea typeface="DengXian"/>
              <a:cs typeface="Times New Roman" panose="02020603050405020304" pitchFamily="18" charset="0"/>
            </a:endParaRPr>
          </a:p>
          <a:p>
            <a:pPr>
              <a:lnSpc>
                <a:spcPct val="107000"/>
              </a:lnSpc>
            </a:pPr>
            <a:r>
              <a:rPr lang="en-US" dirty="0">
                <a:solidFill>
                  <a:srgbClr val="000000"/>
                </a:solidFill>
                <a:ea typeface="DengXian"/>
                <a:cs typeface="Times New Roman" panose="02020603050405020304" pitchFamily="18" charset="0"/>
              </a:rPr>
              <a:t>First you write your component as a c/</a:t>
            </a:r>
            <a:r>
              <a:rPr lang="en-US" dirty="0" err="1">
                <a:solidFill>
                  <a:srgbClr val="000000"/>
                </a:solidFill>
                <a:ea typeface="DengXian"/>
                <a:cs typeface="Times New Roman" panose="02020603050405020304" pitchFamily="18" charset="0"/>
              </a:rPr>
              <a:t>c++</a:t>
            </a:r>
            <a:r>
              <a:rPr lang="en-US" dirty="0">
                <a:solidFill>
                  <a:srgbClr val="000000"/>
                </a:solidFill>
                <a:ea typeface="DengXian"/>
                <a:cs typeface="Times New Roman" panose="02020603050405020304" pitchFamily="18" charset="0"/>
              </a:rPr>
              <a:t> function and the testbench in c/</a:t>
            </a:r>
            <a:r>
              <a:rPr lang="en-US" dirty="0" err="1">
                <a:solidFill>
                  <a:srgbClr val="000000"/>
                </a:solidFill>
                <a:ea typeface="DengXian"/>
                <a:cs typeface="Times New Roman" panose="02020603050405020304" pitchFamily="18" charset="0"/>
              </a:rPr>
              <a:t>c++</a:t>
            </a:r>
            <a:r>
              <a:rPr lang="en-US" dirty="0">
                <a:solidFill>
                  <a:srgbClr val="000000"/>
                </a:solidFill>
                <a:ea typeface="DengXian"/>
                <a:cs typeface="Times New Roman" panose="02020603050405020304" pitchFamily="18" charset="0"/>
              </a:rPr>
              <a:t>.</a:t>
            </a:r>
            <a:endParaRPr lang="en-US" dirty="0">
              <a:latin typeface="Calibri" panose="020F0502020204030204" pitchFamily="34" charset="0"/>
              <a:ea typeface="DengXian"/>
              <a:cs typeface="Times New Roman" panose="02020603050405020304" pitchFamily="18" charset="0"/>
            </a:endParaRPr>
          </a:p>
          <a:p>
            <a:pPr>
              <a:lnSpc>
                <a:spcPct val="107000"/>
              </a:lnSpc>
            </a:pPr>
            <a:r>
              <a:rPr lang="en-US" dirty="0">
                <a:solidFill>
                  <a:srgbClr val="000000"/>
                </a:solidFill>
                <a:ea typeface="DengXian"/>
                <a:cs typeface="Times New Roman" panose="02020603050405020304" pitchFamily="18" charset="0"/>
              </a:rPr>
              <a:t>For functional verification you will use the GNU g++ compiler or the </a:t>
            </a:r>
            <a:r>
              <a:rPr lang="en-US" dirty="0" err="1">
                <a:solidFill>
                  <a:srgbClr val="000000"/>
                </a:solidFill>
                <a:ea typeface="DengXian"/>
                <a:cs typeface="Times New Roman" panose="02020603050405020304" pitchFamily="18" charset="0"/>
              </a:rPr>
              <a:t>i</a:t>
            </a:r>
            <a:r>
              <a:rPr lang="en-US" dirty="0">
                <a:solidFill>
                  <a:srgbClr val="000000"/>
                </a:solidFill>
                <a:ea typeface="DengXian"/>
                <a:cs typeface="Times New Roman" panose="02020603050405020304" pitchFamily="18" charset="0"/>
              </a:rPr>
              <a:t>++ compiler with machine arch set to x86-64. The executable here is just a regular software executable to be executed on x86 machines. To debug both the </a:t>
            </a:r>
            <a:r>
              <a:rPr lang="en-US" dirty="0" err="1">
                <a:solidFill>
                  <a:srgbClr val="000000"/>
                </a:solidFill>
                <a:ea typeface="DengXian"/>
                <a:cs typeface="Times New Roman" panose="02020603050405020304" pitchFamily="18" charset="0"/>
              </a:rPr>
              <a:t>i</a:t>
            </a:r>
            <a:r>
              <a:rPr lang="en-US" dirty="0">
                <a:solidFill>
                  <a:srgbClr val="000000"/>
                </a:solidFill>
                <a:ea typeface="DengXian"/>
                <a:cs typeface="Times New Roman" panose="02020603050405020304" pitchFamily="18" charset="0"/>
              </a:rPr>
              <a:t>++ compiler and the g++ can be used with the GDB debugger.</a:t>
            </a:r>
            <a:endParaRPr lang="en-US" dirty="0">
              <a:latin typeface="Calibri" panose="020F0502020204030204" pitchFamily="34" charset="0"/>
              <a:ea typeface="DengXian"/>
              <a:cs typeface="Times New Roman" panose="02020603050405020304" pitchFamily="18" charset="0"/>
            </a:endParaRPr>
          </a:p>
          <a:p>
            <a:pPr>
              <a:lnSpc>
                <a:spcPct val="107000"/>
              </a:lnSpc>
            </a:pPr>
            <a:r>
              <a:rPr lang="en-US" dirty="0">
                <a:solidFill>
                  <a:srgbClr val="000000"/>
                </a:solidFill>
                <a:ea typeface="DengXian"/>
                <a:cs typeface="Times New Roman" panose="02020603050405020304" pitchFamily="18" charset="0"/>
              </a:rPr>
              <a:t>Once the component and testbench has been functionally verified you will move on to the architectural phase of the design by using the </a:t>
            </a:r>
            <a:r>
              <a:rPr lang="en-US" dirty="0" err="1">
                <a:solidFill>
                  <a:srgbClr val="000000"/>
                </a:solidFill>
                <a:ea typeface="DengXian"/>
                <a:cs typeface="Times New Roman" panose="02020603050405020304" pitchFamily="18" charset="0"/>
              </a:rPr>
              <a:t>i</a:t>
            </a:r>
            <a:r>
              <a:rPr lang="en-US" dirty="0">
                <a:solidFill>
                  <a:srgbClr val="000000"/>
                </a:solidFill>
                <a:ea typeface="DengXian"/>
                <a:cs typeface="Times New Roman" panose="02020603050405020304" pitchFamily="18" charset="0"/>
              </a:rPr>
              <a:t>++ compiler with machine architecture set to FPGA. When the </a:t>
            </a:r>
            <a:r>
              <a:rPr lang="en-US" dirty="0" err="1">
                <a:solidFill>
                  <a:srgbClr val="000000"/>
                </a:solidFill>
                <a:ea typeface="DengXian"/>
                <a:cs typeface="Times New Roman" panose="02020603050405020304" pitchFamily="18" charset="0"/>
              </a:rPr>
              <a:t>i</a:t>
            </a:r>
            <a:r>
              <a:rPr lang="en-US" dirty="0">
                <a:solidFill>
                  <a:srgbClr val="000000"/>
                </a:solidFill>
                <a:ea typeface="DengXian"/>
                <a:cs typeface="Times New Roman" panose="02020603050405020304" pitchFamily="18" charset="0"/>
              </a:rPr>
              <a:t>++ compiler is run in the FPGA mode it will generate the HDL IP as well as an x86 executable that will </a:t>
            </a:r>
            <a:r>
              <a:rPr lang="en-US" dirty="0" err="1">
                <a:solidFill>
                  <a:srgbClr val="000000"/>
                </a:solidFill>
                <a:ea typeface="DengXian"/>
                <a:cs typeface="Times New Roman" panose="02020603050405020304" pitchFamily="18" charset="0"/>
              </a:rPr>
              <a:t>cosimulate</a:t>
            </a:r>
            <a:r>
              <a:rPr lang="en-US" dirty="0">
                <a:solidFill>
                  <a:srgbClr val="000000"/>
                </a:solidFill>
                <a:ea typeface="DengXian"/>
                <a:cs typeface="Times New Roman" panose="02020603050405020304" pitchFamily="18" charset="0"/>
              </a:rPr>
              <a:t> your IP with a HDL simulation environment such as the </a:t>
            </a:r>
            <a:r>
              <a:rPr lang="en-US" dirty="0" err="1">
                <a:solidFill>
                  <a:srgbClr val="000000"/>
                </a:solidFill>
                <a:ea typeface="DengXian"/>
                <a:cs typeface="Times New Roman" panose="02020603050405020304" pitchFamily="18" charset="0"/>
              </a:rPr>
              <a:t>Modelsim</a:t>
            </a:r>
            <a:r>
              <a:rPr lang="en-US" dirty="0">
                <a:solidFill>
                  <a:srgbClr val="000000"/>
                </a:solidFill>
                <a:ea typeface="DengXian"/>
                <a:cs typeface="Times New Roman" panose="02020603050405020304" pitchFamily="18" charset="0"/>
              </a:rPr>
              <a:t> Intel FPGA edition.</a:t>
            </a:r>
            <a:endParaRPr lang="en-US" dirty="0">
              <a:latin typeface="Calibri" panose="020F0502020204030204" pitchFamily="34" charset="0"/>
              <a:ea typeface="DengXian"/>
              <a:cs typeface="Times New Roman" panose="02020603050405020304" pitchFamily="18" charset="0"/>
            </a:endParaRPr>
          </a:p>
          <a:p>
            <a:pPr>
              <a:lnSpc>
                <a:spcPct val="107000"/>
              </a:lnSpc>
            </a:pPr>
            <a:r>
              <a:rPr lang="en-US" dirty="0">
                <a:solidFill>
                  <a:srgbClr val="000000"/>
                </a:solidFill>
                <a:ea typeface="DengXian"/>
                <a:cs typeface="Times New Roman" panose="02020603050405020304" pitchFamily="18" charset="0"/>
              </a:rPr>
              <a:t>Once you're happy with the estimated resource consumption as well as execution performance through </a:t>
            </a:r>
            <a:r>
              <a:rPr lang="en-US" dirty="0" err="1">
                <a:solidFill>
                  <a:srgbClr val="000000"/>
                </a:solidFill>
                <a:ea typeface="DengXian"/>
                <a:cs typeface="Times New Roman" panose="02020603050405020304" pitchFamily="18" charset="0"/>
              </a:rPr>
              <a:t>i</a:t>
            </a:r>
            <a:r>
              <a:rPr lang="en-US" dirty="0">
                <a:solidFill>
                  <a:srgbClr val="000000"/>
                </a:solidFill>
                <a:ea typeface="DengXian"/>
                <a:cs typeface="Times New Roman" panose="02020603050405020304" pitchFamily="18" charset="0"/>
              </a:rPr>
              <a:t>++ generated reports, you can compile the generated IP with the Quartus prime software to verify the Quality of Results metrics as it would fit on the FPGA.</a:t>
            </a:r>
            <a:endParaRPr lang="en-US" dirty="0">
              <a:latin typeface="Calibri" panose="020F0502020204030204" pitchFamily="34" charset="0"/>
              <a:ea typeface="DengXian"/>
              <a:cs typeface="Times New Roman" panose="02020603050405020304" pitchFamily="18" charset="0"/>
            </a:endParaRPr>
          </a:p>
          <a:p>
            <a:pPr>
              <a:lnSpc>
                <a:spcPct val="107000"/>
              </a:lnSpc>
            </a:pPr>
            <a:r>
              <a:rPr lang="en-US" dirty="0">
                <a:solidFill>
                  <a:srgbClr val="000000"/>
                </a:solidFill>
                <a:ea typeface="DengXian"/>
                <a:cs typeface="Times New Roman" panose="02020603050405020304" pitchFamily="18" charset="0"/>
              </a:rPr>
              <a:t>Lastly you can use HDL or Qsys in the Quartus software ecosystem to integrate the IP with the rest of your FPGA design.</a:t>
            </a:r>
            <a:endParaRPr lang="en-US" dirty="0">
              <a:effectLst/>
              <a:latin typeface="Calibri" panose="020F0502020204030204" pitchFamily="34" charset="0"/>
              <a:ea typeface="DengXian"/>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pPr/>
              <a:t>44</a:t>
            </a:fld>
            <a:endParaRPr lang="en-US" dirty="0"/>
          </a:p>
        </p:txBody>
      </p:sp>
    </p:spTree>
    <p:extLst>
      <p:ext uri="{BB962C8B-B14F-4D97-AF65-F5344CB8AC3E}">
        <p14:creationId xmlns:p14="http://schemas.microsoft.com/office/powerpoint/2010/main" val="3958090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34470-9B7D-4ED9-A124-62B07B402C65}" type="slidenum">
              <a:rPr lang="en-US" smtClean="0"/>
              <a:t>46</a:t>
            </a:fld>
            <a:endParaRPr lang="en-US"/>
          </a:p>
        </p:txBody>
      </p:sp>
    </p:spTree>
    <p:extLst>
      <p:ext uri="{BB962C8B-B14F-4D97-AF65-F5344CB8AC3E}">
        <p14:creationId xmlns:p14="http://schemas.microsoft.com/office/powerpoint/2010/main" val="61068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34470-9B7D-4ED9-A124-62B07B402C65}" type="slidenum">
              <a:rPr lang="en-US" smtClean="0"/>
              <a:t>47</a:t>
            </a:fld>
            <a:endParaRPr lang="en-US"/>
          </a:p>
        </p:txBody>
      </p:sp>
    </p:spTree>
    <p:extLst>
      <p:ext uri="{BB962C8B-B14F-4D97-AF65-F5344CB8AC3E}">
        <p14:creationId xmlns:p14="http://schemas.microsoft.com/office/powerpoint/2010/main" val="305607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407988" y="696913"/>
            <a:ext cx="6203950" cy="3490912"/>
          </a:xfrm>
          <a:ln/>
        </p:spPr>
      </p:sp>
      <p:sp>
        <p:nvSpPr>
          <p:cNvPr id="97283" name="Rectangle 3"/>
          <p:cNvSpPr>
            <a:spLocks noGrp="1" noChangeArrowheads="1"/>
          </p:cNvSpPr>
          <p:nvPr>
            <p:ph type="body" idx="1"/>
          </p:nvPr>
        </p:nvSpPr>
        <p:spPr>
          <a:noFill/>
          <a:ln/>
        </p:spPr>
        <p:txBody>
          <a:bodyPr/>
          <a:lstStyle/>
          <a:p>
            <a:r>
              <a:rPr lang="en-US"/>
              <a:t>System design can be difficult process.  Here is</a:t>
            </a:r>
            <a:r>
              <a:rPr lang="en-US" baseline="0"/>
              <a:t> an example of a typical system.  </a:t>
            </a:r>
            <a:r>
              <a:rPr lang="en-US"/>
              <a:t>You have different</a:t>
            </a:r>
            <a:r>
              <a:rPr lang="en-US" baseline="0"/>
              <a:t> devices in your system that have different interfaces that need to communicate in order for the system to work.  This requires a lot of engineering effort to design custom interface, or glue, logic to enable this communication including things like arbitration and width matching.  This type of logic does not add a lot of value, it is just necessary to get the system connected.  Putting this together is a naturally error-prone process as the designer has to resolve the various data, control and status signals between the different interfaces as well as the timing of these signals.</a:t>
            </a:r>
            <a:endParaRPr lang="en-US"/>
          </a:p>
        </p:txBody>
      </p:sp>
    </p:spTree>
    <p:extLst>
      <p:ext uri="{BB962C8B-B14F-4D97-AF65-F5344CB8AC3E}">
        <p14:creationId xmlns:p14="http://schemas.microsoft.com/office/powerpoint/2010/main" val="3681273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407988" y="696913"/>
            <a:ext cx="6203950" cy="3490912"/>
          </a:xfrm>
          <a:ln/>
        </p:spPr>
      </p:sp>
      <p:sp>
        <p:nvSpPr>
          <p:cNvPr id="98307" name="Rectangle 3"/>
          <p:cNvSpPr>
            <a:spLocks noGrp="1" noChangeArrowheads="1"/>
          </p:cNvSpPr>
          <p:nvPr>
            <p:ph type="body" idx="1"/>
          </p:nvPr>
        </p:nvSpPr>
        <p:spPr>
          <a:noFill/>
          <a:ln/>
        </p:spPr>
        <p:txBody>
          <a:bodyPr/>
          <a:lstStyle/>
          <a:p>
            <a:r>
              <a:rPr lang="en-US" dirty="0"/>
              <a:t>When you use </a:t>
            </a:r>
            <a:r>
              <a:rPr lang="en-US" dirty="0" err="1"/>
              <a:t>Qsys</a:t>
            </a:r>
            <a:r>
              <a:rPr lang="en-US" baseline="0" dirty="0"/>
              <a:t> to design your system, </a:t>
            </a:r>
            <a:r>
              <a:rPr lang="en-US" baseline="0" dirty="0" err="1"/>
              <a:t>Qsys</a:t>
            </a:r>
            <a:r>
              <a:rPr lang="en-US" baseline="0" dirty="0"/>
              <a:t> generates a custom-built interconnect structure that facilitates communication between all of your system components.  Again, this abstracts away from the designer the manual process of manipulating interconnects and signals and allows them to instead focus on integrating system blocks. </a:t>
            </a:r>
            <a:endParaRPr lang="en-US" dirty="0"/>
          </a:p>
        </p:txBody>
      </p:sp>
    </p:spTree>
    <p:extLst>
      <p:ext uri="{BB962C8B-B14F-4D97-AF65-F5344CB8AC3E}">
        <p14:creationId xmlns:p14="http://schemas.microsoft.com/office/powerpoint/2010/main" val="215802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407988" y="696913"/>
            <a:ext cx="6203950" cy="3490912"/>
          </a:xfrm>
          <a:ln/>
        </p:spPr>
      </p:sp>
      <p:sp>
        <p:nvSpPr>
          <p:cNvPr id="99331" name="Rectangle 3"/>
          <p:cNvSpPr>
            <a:spLocks noGrp="1" noChangeArrowheads="1"/>
          </p:cNvSpPr>
          <p:nvPr>
            <p:ph type="body" idx="1"/>
          </p:nvPr>
        </p:nvSpPr>
        <p:spPr>
          <a:noFill/>
          <a:ln/>
        </p:spPr>
        <p:txBody>
          <a:bodyPr/>
          <a:lstStyle/>
          <a:p>
            <a:pPr marL="230151" indent="-230151"/>
            <a:r>
              <a:rPr lang="en-US" dirty="0" err="1"/>
              <a:t>Qsys</a:t>
            </a:r>
            <a:r>
              <a:rPr lang="en-US" dirty="0"/>
              <a:t> facilitates</a:t>
            </a:r>
            <a:r>
              <a:rPr lang="en-US" baseline="0" dirty="0"/>
              <a:t> d</a:t>
            </a:r>
            <a:r>
              <a:rPr lang="en-US" dirty="0"/>
              <a:t>esigning at a higher level of abstraction </a:t>
            </a:r>
            <a:r>
              <a:rPr lang="en-US" dirty="0">
                <a:sym typeface="Wingdings" pitchFamily="2" charset="2"/>
              </a:rPr>
              <a:t>by</a:t>
            </a:r>
            <a:r>
              <a:rPr lang="en-US" baseline="0" dirty="0">
                <a:sym typeface="Wingdings" pitchFamily="2" charset="2"/>
              </a:rPr>
              <a:t> providing an easy-to-use UI for system integration.  For example, there is the Component Library from which you can select IP and sub-systems to add to your system.  There is also a Connection panel that lets you quickly and easily connect IP and subsystems together.  Again, the goal to build systems at a higher level of abstraction than manually writing code.</a:t>
            </a:r>
            <a:endParaRPr lang="en-US" dirty="0">
              <a:sym typeface="Wingdings" pitchFamily="2" charset="2"/>
            </a:endParaRPr>
          </a:p>
        </p:txBody>
      </p:sp>
    </p:spTree>
    <p:extLst>
      <p:ext uri="{BB962C8B-B14F-4D97-AF65-F5344CB8AC3E}">
        <p14:creationId xmlns:p14="http://schemas.microsoft.com/office/powerpoint/2010/main" val="376075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34470-9B7D-4ED9-A124-62B07B402C65}" type="slidenum">
              <a:rPr lang="en-US" smtClean="0"/>
              <a:t>52</a:t>
            </a:fld>
            <a:endParaRPr lang="en-US"/>
          </a:p>
        </p:txBody>
      </p:sp>
    </p:spTree>
    <p:extLst>
      <p:ext uri="{BB962C8B-B14F-4D97-AF65-F5344CB8AC3E}">
        <p14:creationId xmlns:p14="http://schemas.microsoft.com/office/powerpoint/2010/main" val="3123807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Putting that quote another way, we aren’t getting the required jump in performance necessary to solve tomorrows problems and reach an </a:t>
            </a:r>
            <a:r>
              <a:rPr lang="en-US" dirty="0" err="1"/>
              <a:t>exascale</a:t>
            </a:r>
            <a:r>
              <a:rPr lang="en-US" dirty="0"/>
              <a:t>  machine with just Moore’s law.  Most of the improvements needed are coming from parallelism.  Of course, we have to be careful to recognize the power efficiency of that compute or it becomes unusable.  To put it in perspective, at 50GFLOPs/W an </a:t>
            </a:r>
            <a:r>
              <a:rPr lang="en-US" dirty="0" err="1"/>
              <a:t>exascale</a:t>
            </a:r>
            <a:r>
              <a:rPr lang="en-US" dirty="0"/>
              <a:t> machine would require 100MW of power. </a:t>
            </a:r>
          </a:p>
        </p:txBody>
      </p:sp>
      <p:sp>
        <p:nvSpPr>
          <p:cNvPr id="4" name="Slide Number Placeholder 3"/>
          <p:cNvSpPr>
            <a:spLocks noGrp="1"/>
          </p:cNvSpPr>
          <p:nvPr>
            <p:ph type="sldNum" sz="quarter" idx="10"/>
          </p:nvPr>
        </p:nvSpPr>
        <p:spPr/>
        <p:txBody>
          <a:bodyPr/>
          <a:lstStyle/>
          <a:p>
            <a:fld id="{18723037-D030-4703-AD05-5B2F0FE577A1}" type="slidenum">
              <a:rPr lang="en-US" smtClean="0"/>
              <a:t>7</a:t>
            </a:fld>
            <a:endParaRPr lang="en-US"/>
          </a:p>
        </p:txBody>
      </p:sp>
    </p:spTree>
    <p:extLst>
      <p:ext uri="{BB962C8B-B14F-4D97-AF65-F5344CB8AC3E}">
        <p14:creationId xmlns:p14="http://schemas.microsoft.com/office/powerpoint/2010/main" val="81296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parallelism within a CPU has become the norm, there are still system limitations that hinder performance efficiency.  The first we already mentioned being the power wall and limitations of power to scaling.  The others are compute limitations caused by not being able to extract enough parallelism from a single instruction stream to keep the processors architecture efficiently used.  The other limitation is memory bandwidth.  Memory is a hot commodity that is needed by everything and having to arbitrate for access limits performance.  Finally, we have IO intensive applications where latency is key and not being able to get the data  in to be processed in the required time means effectively lower system performance.  So, when thinking about parallelism, we need to think about offloading some of the compute and leveraging inline processing to help solve this issues and enable scaling systems to much higher levels of performance.</a:t>
            </a:r>
          </a:p>
          <a:p>
            <a:endParaRPr lang="en-US" dirty="0"/>
          </a:p>
        </p:txBody>
      </p:sp>
      <p:sp>
        <p:nvSpPr>
          <p:cNvPr id="4" name="Slide Number Placeholder 3"/>
          <p:cNvSpPr>
            <a:spLocks noGrp="1"/>
          </p:cNvSpPr>
          <p:nvPr>
            <p:ph type="sldNum" sz="quarter" idx="10"/>
          </p:nvPr>
        </p:nvSpPr>
        <p:spPr/>
        <p:txBody>
          <a:bodyPr/>
          <a:lstStyle/>
          <a:p>
            <a:fld id="{18723037-D030-4703-AD05-5B2F0FE577A1}" type="slidenum">
              <a:rPr lang="en-US" smtClean="0"/>
              <a:t>8</a:t>
            </a:fld>
            <a:endParaRPr lang="en-US"/>
          </a:p>
        </p:txBody>
      </p:sp>
    </p:spTree>
    <p:extLst>
      <p:ext uri="{BB962C8B-B14F-4D97-AF65-F5344CB8AC3E}">
        <p14:creationId xmlns:p14="http://schemas.microsoft.com/office/powerpoint/2010/main" val="28403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And that is exactly what Intel’s view is for the future of computing.  Enabling heterogenous systems that provide acceleration to the CPU using GPUs, FPGAs and dedicated function ASSP devices….and providing a common front end programming model, language and tool flow to use them.</a:t>
            </a:r>
          </a:p>
        </p:txBody>
      </p:sp>
      <p:sp>
        <p:nvSpPr>
          <p:cNvPr id="4" name="Slide Number Placeholder 3"/>
          <p:cNvSpPr>
            <a:spLocks noGrp="1"/>
          </p:cNvSpPr>
          <p:nvPr>
            <p:ph type="sldNum" sz="quarter" idx="10"/>
          </p:nvPr>
        </p:nvSpPr>
        <p:spPr/>
        <p:txBody>
          <a:bodyPr/>
          <a:lstStyle/>
          <a:p>
            <a:fld id="{D61C8689-8455-3546-ADF9-3B7273760F66}" type="slidenum">
              <a:rPr lang="en-US" smtClean="0"/>
              <a:pPr/>
              <a:t>9</a:t>
            </a:fld>
            <a:endParaRPr lang="en-US"/>
          </a:p>
        </p:txBody>
      </p:sp>
    </p:spTree>
    <p:extLst>
      <p:ext uri="{BB962C8B-B14F-4D97-AF65-F5344CB8AC3E}">
        <p14:creationId xmlns:p14="http://schemas.microsoft.com/office/powerpoint/2010/main" val="375410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CA8E79-2391-4E66-ACEC-F3E8A6D00439}" type="slidenum">
              <a:rPr lang="en-US" smtClean="0"/>
              <a:t>10</a:t>
            </a:fld>
            <a:endParaRPr lang="en-US"/>
          </a:p>
        </p:txBody>
      </p:sp>
    </p:spTree>
    <p:extLst>
      <p:ext uri="{BB962C8B-B14F-4D97-AF65-F5344CB8AC3E}">
        <p14:creationId xmlns:p14="http://schemas.microsoft.com/office/powerpoint/2010/main" val="2148883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0775" cy="3489325"/>
          </a:xfrm>
        </p:spPr>
      </p:sp>
      <p:sp>
        <p:nvSpPr>
          <p:cNvPr id="3" name="Notes Placeholder 2"/>
          <p:cNvSpPr>
            <a:spLocks noGrp="1"/>
          </p:cNvSpPr>
          <p:nvPr>
            <p:ph type="body" idx="1"/>
          </p:nvPr>
        </p:nvSpPr>
        <p:spPr/>
        <p:txBody>
          <a:bodyPr/>
          <a:lstStyle/>
          <a:p>
            <a:r>
              <a:rPr lang="en-US" dirty="0"/>
              <a:t>Each</a:t>
            </a:r>
            <a:r>
              <a:rPr lang="en-US" baseline="0" dirty="0"/>
              <a:t> of the accelerators has its own structure, the difference being that the GPU’s is fixed.</a:t>
            </a:r>
          </a:p>
          <a:p>
            <a:r>
              <a:rPr lang="en-US" baseline="0" dirty="0"/>
              <a:t>&lt;CLICK&gt;</a:t>
            </a:r>
          </a:p>
          <a:p>
            <a:r>
              <a:rPr lang="en-US" baseline="0" dirty="0"/>
              <a:t>The GPU is made up of multiple duplicate compute units which contain lots and lots of processing elements.  Where the FPGA will contain as many compute units organized and configured with however many processing elements as needed to perform the acceleration functions that were defined in the </a:t>
            </a:r>
            <a:r>
              <a:rPr lang="en-US" baseline="0" dirty="0" err="1"/>
              <a:t>OpenCL</a:t>
            </a:r>
            <a:r>
              <a:rPr lang="en-US" baseline="0" dirty="0"/>
              <a:t> kernels</a:t>
            </a:r>
          </a:p>
        </p:txBody>
      </p:sp>
      <p:sp>
        <p:nvSpPr>
          <p:cNvPr id="4" name="Slide Number Placeholder 3"/>
          <p:cNvSpPr>
            <a:spLocks noGrp="1"/>
          </p:cNvSpPr>
          <p:nvPr>
            <p:ph type="sldNum" sz="quarter" idx="10"/>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0F7FA150-0838-478C-814C-9E90F4E4AF9F}"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31863"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98252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3950" cy="3490912"/>
          </a:xfrm>
        </p:spPr>
      </p:sp>
      <p:sp>
        <p:nvSpPr>
          <p:cNvPr id="3" name="Notes Placeholder 2"/>
          <p:cNvSpPr>
            <a:spLocks noGrp="1"/>
          </p:cNvSpPr>
          <p:nvPr>
            <p:ph type="body" idx="1"/>
            <p:custDataLst>
              <p:tags r:id="rId1"/>
            </p:custDataLst>
          </p:nvPr>
        </p:nvSpPr>
        <p:spPr/>
        <p:txBody>
          <a:bodyPr/>
          <a:lstStyle/>
          <a:p>
            <a:r>
              <a:rPr lang="en-US" dirty="0"/>
              <a:t>Where HLS builds just a function that still needs to be connected to an existing FPGA system </a:t>
            </a:r>
          </a:p>
          <a:p>
            <a:r>
              <a:rPr lang="en-US" dirty="0"/>
              <a:t>&lt;click&gt;</a:t>
            </a:r>
          </a:p>
          <a:p>
            <a:r>
              <a:rPr lang="en-US" dirty="0"/>
              <a:t>OpenCL makes FPGA acceleration available to software developers by building the whole FPGA image automatically. It requires a Board Support package for the particular board being targeted.  This was something that an FPGA developer would still need to create as it defines the IO interfaces and effectively turns the FPGA into an ASSP device.</a:t>
            </a:r>
          </a:p>
          <a:p>
            <a:r>
              <a:rPr lang="en-US" dirty="0"/>
              <a:t>&lt;click&gt;</a:t>
            </a:r>
          </a:p>
          <a:p>
            <a:r>
              <a:rPr lang="en-US" dirty="0"/>
              <a:t>Then the system integrates the compiled OpenCL accelerator kernel functions with the BSP to build the overall FPGA image that the host program can communicate with using the OpenCL API in the runtime.</a:t>
            </a:r>
          </a:p>
        </p:txBody>
      </p:sp>
      <p:sp>
        <p:nvSpPr>
          <p:cNvPr id="4" name="Slide Number Placeholder 3"/>
          <p:cNvSpPr>
            <a:spLocks noGrp="1"/>
          </p:cNvSpPr>
          <p:nvPr>
            <p:ph type="sldNum" sz="quarter" idx="10"/>
          </p:nvPr>
        </p:nvSpPr>
        <p:spPr/>
        <p:txBody>
          <a:bodyPr/>
          <a:lstStyle/>
          <a:p>
            <a:fld id="{7FA1225E-EDAF-474C-A2FA-1A20B1220EE0}" type="slidenum">
              <a:rPr lang="en-US" smtClean="0"/>
              <a:pPr/>
              <a:t>38</a:t>
            </a:fld>
            <a:endParaRPr lang="en-US"/>
          </a:p>
        </p:txBody>
      </p:sp>
    </p:spTree>
    <p:extLst>
      <p:ext uri="{BB962C8B-B14F-4D97-AF65-F5344CB8AC3E}">
        <p14:creationId xmlns:p14="http://schemas.microsoft.com/office/powerpoint/2010/main" val="3068183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E34470-9B7D-4ED9-A124-62B07B402C65}" type="slidenum">
              <a:rPr lang="en-US" smtClean="0"/>
              <a:t>39</a:t>
            </a:fld>
            <a:endParaRPr lang="en-US"/>
          </a:p>
        </p:txBody>
      </p:sp>
    </p:spTree>
    <p:extLst>
      <p:ext uri="{BB962C8B-B14F-4D97-AF65-F5344CB8AC3E}">
        <p14:creationId xmlns:p14="http://schemas.microsoft.com/office/powerpoint/2010/main" val="357151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CA8E79-2391-4E66-ACEC-F3E8A6D00439}" type="slidenum">
              <a:rPr lang="en-US" smtClean="0"/>
              <a:t>40</a:t>
            </a:fld>
            <a:endParaRPr lang="en-US"/>
          </a:p>
        </p:txBody>
      </p:sp>
    </p:spTree>
    <p:extLst>
      <p:ext uri="{BB962C8B-B14F-4D97-AF65-F5344CB8AC3E}">
        <p14:creationId xmlns:p14="http://schemas.microsoft.com/office/powerpoint/2010/main" val="649263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08398"/>
            <a:ext cx="8212886" cy="1102519"/>
          </a:xfrm>
        </p:spPr>
        <p:txBody>
          <a:bodyPr lIns="0" rIns="0" anchor="b" anchorCtr="0">
            <a:noAutofit/>
          </a:bodyPr>
          <a:lstStyle>
            <a:lvl1pPr>
              <a:lnSpc>
                <a:spcPct val="100000"/>
              </a:lnSpc>
              <a:defRPr sz="5000" b="0" spc="0" baseline="0">
                <a:solidFill>
                  <a:schemeClr val="bg1">
                    <a:alpha val="90000"/>
                  </a:schemeClr>
                </a:solidFill>
                <a:latin typeface="+mj-lt"/>
                <a:cs typeface="Arial" panose="020B0604020202020204" pitchFamily="34" charset="0"/>
              </a:defRPr>
            </a:lvl1pPr>
          </a:lstStyle>
          <a:p>
            <a:r>
              <a:rPr lang="en-US" dirty="0"/>
              <a:t>50pt Arial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Arial Subhead, Date, Etc.</a:t>
            </a:r>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47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08398"/>
            <a:ext cx="8212886" cy="1102519"/>
          </a:xfrm>
        </p:spPr>
        <p:txBody>
          <a:bodyPr lIns="0" rIns="0" anchor="b" anchorCtr="0">
            <a:noAutofit/>
          </a:bodyPr>
          <a:lstStyle>
            <a:lvl1pPr>
              <a:lnSpc>
                <a:spcPct val="100000"/>
              </a:lnSpc>
              <a:defRPr sz="5000" b="0" spc="0" baseline="0">
                <a:solidFill>
                  <a:schemeClr val="bg1">
                    <a:alpha val="90000"/>
                  </a:schemeClr>
                </a:solidFill>
                <a:latin typeface="+mj-lt"/>
                <a:cs typeface="Arial" panose="020B0604020202020204" pitchFamily="34" charset="0"/>
              </a:defRPr>
            </a:lvl1pPr>
          </a:lstStyle>
          <a:p>
            <a:r>
              <a:rPr lang="en-US" dirty="0"/>
              <a:t>50pt Arial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Arial Subhead, Date, Etc.</a:t>
            </a:r>
          </a:p>
        </p:txBody>
      </p:sp>
      <p:pic>
        <p:nvPicPr>
          <p:cNvPr id="5" name="Picture 4" descr="int_experience_hrz_wht_rgb_1500.png"/>
          <p:cNvPicPr>
            <a:picLocks noChangeAspect="1"/>
          </p:cNvPicPr>
          <p:nvPr userDrawn="1"/>
        </p:nvPicPr>
        <p:blipFill>
          <a:blip r:embed="rId2" cstate="print">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22889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08398"/>
            <a:ext cx="8212886" cy="1102519"/>
          </a:xfrm>
        </p:spPr>
        <p:txBody>
          <a:bodyPr lIns="0" rIns="0" anchor="b" anchorCtr="0">
            <a:noAutofit/>
          </a:bodyPr>
          <a:lstStyle>
            <a:lvl1pPr>
              <a:lnSpc>
                <a:spcPct val="100000"/>
              </a:lnSpc>
              <a:defRPr sz="5000" b="0" spc="0" baseline="0">
                <a:solidFill>
                  <a:schemeClr val="bg1">
                    <a:alpha val="90000"/>
                  </a:schemeClr>
                </a:solidFill>
                <a:latin typeface="+mj-lt"/>
                <a:cs typeface="Arial" panose="020B0604020202020204" pitchFamily="34" charset="0"/>
              </a:defRPr>
            </a:lvl1pPr>
          </a:lstStyle>
          <a:p>
            <a:r>
              <a:rPr lang="en-US" dirty="0"/>
              <a:t>50pt Arial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Arial Subhead, Date, Etc.</a:t>
            </a:r>
          </a:p>
        </p:txBody>
      </p:sp>
    </p:spTree>
    <p:extLst>
      <p:ext uri="{BB962C8B-B14F-4D97-AF65-F5344CB8AC3E}">
        <p14:creationId xmlns:p14="http://schemas.microsoft.com/office/powerpoint/2010/main" val="217888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a:t>18pt Arial body text</a:t>
            </a:r>
          </a:p>
          <a:p>
            <a:pPr lvl="1"/>
            <a:r>
              <a:rPr lang="en-US" dirty="0"/>
              <a:t>18pt Arial bullet one</a:t>
            </a:r>
          </a:p>
          <a:p>
            <a:pPr lvl="2"/>
            <a:r>
              <a:rPr lang="en-US" dirty="0"/>
              <a:t>16pt Arial sub-bullet</a:t>
            </a:r>
          </a:p>
          <a:p>
            <a:pPr lvl="3"/>
            <a:r>
              <a:rPr lang="en-US" dirty="0"/>
              <a:t>14pt Arial fourth level</a:t>
            </a:r>
          </a:p>
          <a:p>
            <a:pPr lvl="4"/>
            <a:r>
              <a:rPr lang="en-US" dirty="0"/>
              <a:t>12pt Arial fifth level</a:t>
            </a:r>
          </a:p>
        </p:txBody>
      </p:sp>
    </p:spTree>
    <p:extLst>
      <p:ext uri="{BB962C8B-B14F-4D97-AF65-F5344CB8AC3E}">
        <p14:creationId xmlns:p14="http://schemas.microsoft.com/office/powerpoint/2010/main" val="121578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166394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Tree>
    <p:extLst>
      <p:ext uri="{BB962C8B-B14F-4D97-AF65-F5344CB8AC3E}">
        <p14:creationId xmlns:p14="http://schemas.microsoft.com/office/powerpoint/2010/main" val="111623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Arial" panose="020B0604020202020204" pitchFamily="34" charset="0"/>
              </a:defRPr>
            </a:lvl1pPr>
            <a:lvl2pPr marL="417513" indent="-225425">
              <a:buFont typeface="Intel Clear" pitchFamily="34" charset="0"/>
              <a:buChar char="–"/>
              <a:defRPr sz="1200" baseline="0">
                <a:latin typeface="+mn-lt"/>
                <a:cs typeface="Arial" panose="020B0604020202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Arial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Tree>
    <p:extLst>
      <p:ext uri="{BB962C8B-B14F-4D97-AF65-F5344CB8AC3E}">
        <p14:creationId xmlns:p14="http://schemas.microsoft.com/office/powerpoint/2010/main" val="57172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atin typeface="+mj-lt"/>
              </a:defRPr>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Tree>
    <p:extLst>
      <p:ext uri="{BB962C8B-B14F-4D97-AF65-F5344CB8AC3E}">
        <p14:creationId xmlns:p14="http://schemas.microsoft.com/office/powerpoint/2010/main" val="200306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pPr defTabSz="457200"/>
            <a:endParaRPr lang="en-US" sz="1000" dirty="0">
              <a:solidFill>
                <a:srgbClr val="003C71"/>
              </a:solidFill>
              <a:cs typeface="Arial" panose="020B0604020202020204" pitchFamily="34" charset="0"/>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Tree>
    <p:extLst>
      <p:ext uri="{BB962C8B-B14F-4D97-AF65-F5344CB8AC3E}">
        <p14:creationId xmlns:p14="http://schemas.microsoft.com/office/powerpoint/2010/main" val="390940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mj-lt"/>
                <a:cs typeface="Arial" panose="020B0604020202020204" pitchFamily="34" charset="0"/>
              </a:defRPr>
            </a:lvl1pPr>
          </a:lstStyle>
          <a:p>
            <a:r>
              <a:rPr lang="en-US" dirty="0"/>
              <a:t>28pt Arial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Arial body text</a:t>
            </a:r>
          </a:p>
          <a:p>
            <a:pPr marR="0" lvl="1" fontAlgn="auto">
              <a:lnSpc>
                <a:spcPct val="100000"/>
              </a:lnSpc>
              <a:spcAft>
                <a:spcPts val="0"/>
              </a:spcAft>
              <a:buClrTx/>
              <a:buSzTx/>
              <a:tabLst/>
            </a:pPr>
            <a:r>
              <a:rPr lang="en-US" dirty="0"/>
              <a:t>16pt Arial bullet one</a:t>
            </a:r>
          </a:p>
          <a:p>
            <a:pPr lvl="2"/>
            <a:r>
              <a:rPr lang="en-US" dirty="0"/>
              <a:t>14pt Arial third level</a:t>
            </a:r>
          </a:p>
          <a:p>
            <a:pPr lvl="3"/>
            <a:r>
              <a:rPr lang="en-US" dirty="0"/>
              <a:t>12pt Arial fourth level</a:t>
            </a:r>
          </a:p>
          <a:p>
            <a:pPr lvl="4"/>
            <a:r>
              <a:rPr lang="en-US" dirty="0"/>
              <a:t>12pt Arial fifth level</a:t>
            </a:r>
          </a:p>
        </p:txBody>
      </p:sp>
    </p:spTree>
    <p:extLst>
      <p:ext uri="{BB962C8B-B14F-4D97-AF65-F5344CB8AC3E}">
        <p14:creationId xmlns:p14="http://schemas.microsoft.com/office/powerpoint/2010/main" val="408731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100000"/>
              </a:lnSpc>
              <a:defRPr sz="4000" b="0" cap="none" spc="0" baseline="0">
                <a:solidFill>
                  <a:schemeClr val="tx2">
                    <a:alpha val="90000"/>
                  </a:schemeClr>
                </a:solidFill>
                <a:latin typeface="+mj-lt"/>
                <a:cs typeface="Arial" panose="020B0604020202020204" pitchFamily="34" charset="0"/>
              </a:defRPr>
            </a:lvl1pPr>
          </a:lstStyle>
          <a:p>
            <a:r>
              <a:rPr lang="en-US" dirty="0"/>
              <a:t>40pt Arial </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Arial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87822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100000"/>
              </a:lnSpc>
              <a:defRPr sz="4000" b="0" cap="none" spc="0" baseline="0">
                <a:solidFill>
                  <a:schemeClr val="bg1">
                    <a:alpha val="90000"/>
                  </a:schemeClr>
                </a:solidFill>
                <a:latin typeface="+mj-lt"/>
                <a:cs typeface="Arial" panose="020B0604020202020204" pitchFamily="34" charset="0"/>
              </a:defRPr>
            </a:lvl1pPr>
          </a:lstStyle>
          <a:p>
            <a:r>
              <a:rPr lang="en-US" dirty="0"/>
              <a:t>40pt Arial </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Arial Subhead</a:t>
            </a:r>
          </a:p>
        </p:txBody>
      </p:sp>
    </p:spTree>
    <p:extLst>
      <p:ext uri="{BB962C8B-B14F-4D97-AF65-F5344CB8AC3E}">
        <p14:creationId xmlns:p14="http://schemas.microsoft.com/office/powerpoint/2010/main" val="299192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Arial" panose="020B0604020202020204" pitchFamily="34" charset="0"/>
                <a:ea typeface="Intel Clear"/>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Arial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Arial" panose="020B0604020202020204" pitchFamily="34" charset="0"/>
                <a:ea typeface="Intel Clear" panose="020B0604020203020204" pitchFamily="34" charset="0"/>
                <a:cs typeface="Arial" panose="020B0604020202020204" pitchFamily="34" charset="0"/>
              </a:defRPr>
            </a:lvl1pPr>
          </a:lstStyle>
          <a:p>
            <a:r>
              <a:rPr lang="en-US" dirty="0"/>
              <a:t>40pt Arial Heading</a:t>
            </a:r>
          </a:p>
        </p:txBody>
      </p:sp>
    </p:spTree>
    <p:extLst>
      <p:ext uri="{BB962C8B-B14F-4D97-AF65-F5344CB8AC3E}">
        <p14:creationId xmlns:p14="http://schemas.microsoft.com/office/powerpoint/2010/main" val="331598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4000" b="0" cap="none" spc="0" baseline="0">
                <a:solidFill>
                  <a:schemeClr val="bg1">
                    <a:alpha val="90000"/>
                  </a:schemeClr>
                </a:solidFill>
                <a:latin typeface="+mj-lt"/>
                <a:cs typeface="Arial" panose="020B0604020202020204" pitchFamily="34" charset="0"/>
              </a:defRPr>
            </a:lvl1pPr>
          </a:lstStyle>
          <a:p>
            <a:r>
              <a:rPr lang="en-US" dirty="0"/>
              <a:t>40pt Arial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Arial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49054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Arial Headline</a:t>
            </a:r>
          </a:p>
        </p:txBody>
      </p:sp>
    </p:spTree>
    <p:extLst>
      <p:ext uri="{BB962C8B-B14F-4D97-AF65-F5344CB8AC3E}">
        <p14:creationId xmlns:p14="http://schemas.microsoft.com/office/powerpoint/2010/main" val="293914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2193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44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3" descr="int_experience_hrz_wht_rgb_300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66317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2" name="Title 1"/>
          <p:cNvSpPr>
            <a:spLocks noGrp="1"/>
          </p:cNvSpPr>
          <p:nvPr>
            <p:ph type="title"/>
          </p:nvPr>
        </p:nvSpPr>
        <p:spPr>
          <a:xfrm>
            <a:off x="489505" y="301043"/>
            <a:ext cx="8397643" cy="584490"/>
          </a:xfrm>
          <a:prstGeom prst="rect">
            <a:avLst/>
          </a:prstGeom>
        </p:spPr>
        <p:txBody>
          <a:bodyPr anchor="ctr"/>
          <a:lstStyle>
            <a:lvl1pPr>
              <a:defRPr b="0">
                <a:solidFill>
                  <a:srgbClr val="0070C0"/>
                </a:solidFill>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115822" y="4887157"/>
            <a:ext cx="698500" cy="211931"/>
          </a:xfrm>
          <a:prstGeom prst="rect">
            <a:avLst/>
          </a:prstGeom>
        </p:spPr>
        <p:txBody>
          <a:bodyPr/>
          <a:lstStyle>
            <a:lvl1pPr>
              <a:defRPr smtClean="0"/>
            </a:lvl1pPr>
          </a:lstStyle>
          <a:p>
            <a:pPr>
              <a:defRPr/>
            </a:pPr>
            <a:fld id="{29BD3633-7A79-4899-981C-57CF7336BC8A}" type="slidenum">
              <a:rPr lang="en-US">
                <a:solidFill>
                  <a:prstClr val="white"/>
                </a:solidFill>
              </a:rPr>
              <a:pPr>
                <a:defRPr/>
              </a:pPr>
              <a:t>‹#›</a:t>
            </a:fld>
            <a:endParaRPr lang="en-US" dirty="0">
              <a:solidFill>
                <a:prstClr val="white"/>
              </a:solidFill>
            </a:endParaRPr>
          </a:p>
        </p:txBody>
      </p:sp>
      <p:sp>
        <p:nvSpPr>
          <p:cNvPr id="5" name="Content Placeholder 2"/>
          <p:cNvSpPr>
            <a:spLocks noGrp="1"/>
          </p:cNvSpPr>
          <p:nvPr>
            <p:ph idx="11"/>
          </p:nvPr>
        </p:nvSpPr>
        <p:spPr>
          <a:xfrm>
            <a:off x="489504" y="1031529"/>
            <a:ext cx="8413197" cy="3664296"/>
          </a:xfrm>
          <a:prstGeom prst="rect">
            <a:avLst/>
          </a:prstGeom>
        </p:spPr>
        <p:txBody>
          <a:bodyPr>
            <a:normAutofit/>
          </a:bodyPr>
          <a:lstStyle>
            <a:lvl1pPr marL="342900" indent="-342900">
              <a:buSzPct val="100000"/>
              <a:buFontTx/>
              <a:buBlip>
                <a:blip r:embed="rId2"/>
              </a:buBlip>
              <a:defRPr sz="2200" b="0"/>
            </a:lvl1pPr>
            <a:lvl2pPr marL="863600" indent="-292100">
              <a:buClr>
                <a:srgbClr val="0067A6"/>
              </a:buClr>
              <a:buSzPct val="100000"/>
              <a:buFont typeface="Arial" panose="020B0604020202020204" pitchFamily="34" charset="0"/>
              <a:buChar char="–"/>
              <a:defRPr/>
            </a:lvl2pPr>
            <a:lvl3pPr marL="1143000" indent="-228600">
              <a:buClr>
                <a:srgbClr val="0067A6"/>
              </a:buClr>
              <a:buSzPct val="100000"/>
              <a:buFontTx/>
              <a:buBlip>
                <a:blip r:embed="rId2"/>
              </a:buBlip>
              <a:defRPr/>
            </a:lvl3pPr>
            <a:lvl4pPr marL="1600200" indent="-228600">
              <a:buClr>
                <a:srgbClr val="0067A6"/>
              </a:buClr>
              <a:buSzPct val="100000"/>
              <a:buFont typeface="Arial" panose="020B0604020202020204" pitchFamily="34" charset="0"/>
              <a:buChar char="–"/>
              <a:defRPr/>
            </a:lvl4pPr>
            <a:lvl5pPr marL="2057400" indent="-228600">
              <a:buClr>
                <a:srgbClr val="0067A6"/>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80378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51797" y="383170"/>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3"/>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372654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6"/>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
        <p:nvSpPr>
          <p:cNvPr id="2" name="TextBox 1"/>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70289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5"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5" y="2843898"/>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1" name="TextBox 10"/>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143934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6" name="TextBox 5"/>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167121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6"/>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TextBox 4"/>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236888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5" name="TextBox 4"/>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25159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8" y="4975796"/>
            <a:ext cx="184731" cy="246221"/>
          </a:xfrm>
          <a:prstGeom prst="rect">
            <a:avLst/>
          </a:prstGeom>
          <a:noFill/>
        </p:spPr>
        <p:txBody>
          <a:bodyPr wrap="none" rtlCol="0">
            <a:spAutoFit/>
          </a:bodyPr>
          <a:lstStyle/>
          <a:p>
            <a:pPr defTabSz="457200"/>
            <a:endParaRPr lang="en-US" sz="1000" dirty="0">
              <a:solidFill>
                <a:srgbClr val="003C71"/>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8" name="TextBox 7"/>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122744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5" y="2"/>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7" name="TextBox 6"/>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364151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TextBox 4"/>
          <p:cNvSpPr txBox="1"/>
          <p:nvPr userDrawn="1"/>
        </p:nvSpPr>
        <p:spPr>
          <a:xfrm>
            <a:off x="116006" y="4876670"/>
            <a:ext cx="2741135" cy="184666"/>
          </a:xfrm>
          <a:prstGeom prst="rect">
            <a:avLst/>
          </a:prstGeom>
          <a:noFill/>
        </p:spPr>
        <p:txBody>
          <a:bodyPr vert="horz" wrap="none" lIns="0" tIns="0" rIns="0" bIns="0" rtlCol="0">
            <a:spAutoFit/>
          </a:bodyPr>
          <a:lstStyle/>
          <a:p>
            <a:pPr defTabSz="457200"/>
            <a:r>
              <a:rPr lang="en-US" sz="1200" b="1" dirty="0">
                <a:solidFill>
                  <a:prstClr val="white"/>
                </a:solidFill>
              </a:rPr>
              <a:t>PROGRAMMABLE SOLUTIONS GROUP</a:t>
            </a:r>
          </a:p>
        </p:txBody>
      </p:sp>
    </p:spTree>
    <p:extLst>
      <p:ext uri="{BB962C8B-B14F-4D97-AF65-F5344CB8AC3E}">
        <p14:creationId xmlns:p14="http://schemas.microsoft.com/office/powerpoint/2010/main" val="194061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3"/>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5"/>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30456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9"/>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230024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31482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87511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tle with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Titelmasterformat durch Klicken bearbeiten</a:t>
            </a:r>
            <a:endParaRPr lang="de-DE" dirty="0"/>
          </a:p>
        </p:txBody>
      </p:sp>
      <p:sp>
        <p:nvSpPr>
          <p:cNvPr id="11" name="Content Placeholder 10"/>
          <p:cNvSpPr>
            <a:spLocks noGrp="1"/>
          </p:cNvSpPr>
          <p:nvPr>
            <p:ph sz="quarter" idx="10"/>
          </p:nvPr>
        </p:nvSpPr>
        <p:spPr>
          <a:xfrm>
            <a:off x="250827" y="984649"/>
            <a:ext cx="8640763" cy="3908822"/>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p:cNvSpPr>
            <a:spLocks noGrp="1"/>
          </p:cNvSpPr>
          <p:nvPr>
            <p:ph type="dt" sz="half" idx="11"/>
          </p:nvPr>
        </p:nvSpPr>
        <p:spPr>
          <a:xfrm>
            <a:off x="1771203" y="4813001"/>
            <a:ext cx="1333349" cy="92334"/>
          </a:xfrm>
          <a:prstGeom prst="rect">
            <a:avLst/>
          </a:prstGeom>
        </p:spPr>
        <p:txBody>
          <a:bodyPr/>
          <a:lstStyle/>
          <a:p>
            <a:pPr defTabSz="641909"/>
            <a:fld id="{1D3990FB-E181-4FB0-AF7D-FFC38F6B718C}" type="datetime4">
              <a:rPr lang="en-US" sz="1264" smtClean="0">
                <a:solidFill>
                  <a:prstClr val="black">
                    <a:tint val="75000"/>
                  </a:prstClr>
                </a:solidFill>
              </a:rPr>
              <a:pPr defTabSz="641909"/>
              <a:t>February 13, 2020</a:t>
            </a:fld>
            <a:endParaRPr lang="en-US" sz="1264" dirty="0">
              <a:solidFill>
                <a:prstClr val="black">
                  <a:tint val="75000"/>
                </a:prstClr>
              </a:solidFill>
            </a:endParaRPr>
          </a:p>
        </p:txBody>
      </p:sp>
      <p:sp>
        <p:nvSpPr>
          <p:cNvPr id="5" name="Footer Placeholder 4"/>
          <p:cNvSpPr>
            <a:spLocks noGrp="1"/>
          </p:cNvSpPr>
          <p:nvPr>
            <p:ph type="ftr" sz="quarter" idx="13"/>
          </p:nvPr>
        </p:nvSpPr>
        <p:spPr>
          <a:xfrm>
            <a:off x="460800" y="4824902"/>
            <a:ext cx="1126912" cy="92334"/>
          </a:xfrm>
          <a:prstGeom prst="rect">
            <a:avLst/>
          </a:prstGeom>
        </p:spPr>
        <p:txBody>
          <a:bodyPr/>
          <a:lstStyle/>
          <a:p>
            <a:pPr defTabSz="641909"/>
            <a:r>
              <a:rPr lang="en-US" sz="1264">
                <a:solidFill>
                  <a:prstClr val="black">
                    <a:tint val="75000"/>
                  </a:prstClr>
                </a:solidFill>
              </a:rPr>
              <a:t>INTEL CONFIDENTIAL</a:t>
            </a:r>
            <a:endParaRPr lang="en-US" sz="1264" dirty="0">
              <a:solidFill>
                <a:prstClr val="black">
                  <a:tint val="75000"/>
                </a:prstClr>
              </a:solidFill>
            </a:endParaRPr>
          </a:p>
        </p:txBody>
      </p:sp>
      <p:sp>
        <p:nvSpPr>
          <p:cNvPr id="6" name="Slide Number Placeholder 5"/>
          <p:cNvSpPr>
            <a:spLocks noGrp="1"/>
          </p:cNvSpPr>
          <p:nvPr>
            <p:ph type="sldNum" sz="quarter" idx="14"/>
          </p:nvPr>
        </p:nvSpPr>
        <p:spPr>
          <a:xfrm>
            <a:off x="176401" y="4822202"/>
            <a:ext cx="176330" cy="92334"/>
          </a:xfrm>
          <a:prstGeom prst="rect">
            <a:avLst/>
          </a:prstGeom>
        </p:spPr>
        <p:txBody>
          <a:bodyPr/>
          <a:lstStyle/>
          <a:p>
            <a:pPr defTabSz="617220"/>
            <a:fld id="{0B7D6025-75AC-4E77-BBF3-EEC50D0FA14C}" type="slidenum">
              <a:rPr lang="de-DE" sz="1215" smtClean="0">
                <a:solidFill>
                  <a:prstClr val="black"/>
                </a:solidFill>
              </a:rPr>
              <a:pPr defTabSz="617220"/>
              <a:t>‹#›</a:t>
            </a:fld>
            <a:endParaRPr lang="de-DE" sz="1215" dirty="0">
              <a:solidFill>
                <a:prstClr val="black"/>
              </a:solidFill>
            </a:endParaRPr>
          </a:p>
        </p:txBody>
      </p:sp>
    </p:spTree>
    <p:extLst>
      <p:ext uri="{BB962C8B-B14F-4D97-AF65-F5344CB8AC3E}">
        <p14:creationId xmlns:p14="http://schemas.microsoft.com/office/powerpoint/2010/main" val="64426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800"/>
            <a:ext cx="8229600" cy="864000"/>
          </a:xfrm>
        </p:spPr>
        <p:txBody>
          <a:bodyPr>
            <a:normAutofit/>
          </a:bodyPr>
          <a:lstStyle>
            <a:lvl1pPr>
              <a:defRPr sz="2430" baseline="0"/>
            </a:lvl1pPr>
          </a:lstStyle>
          <a:p>
            <a:r>
              <a:rPr lang="en-US" dirty="0"/>
              <a:t>36pt Headline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defTabSz="641909"/>
            <a:fld id="{3966F50F-74B7-8640-8DA3-AAAA0044A327}" type="datetime1">
              <a:rPr lang="en-US" sz="1264" smtClean="0">
                <a:solidFill>
                  <a:prstClr val="black">
                    <a:tint val="75000"/>
                  </a:prstClr>
                </a:solidFill>
              </a:rPr>
              <a:pPr defTabSz="641909"/>
              <a:t>2/13/2020</a:t>
            </a:fld>
            <a:endParaRPr lang="en-US" sz="1264" dirty="0">
              <a:solidFill>
                <a:prstClr val="black">
                  <a:tint val="75000"/>
                </a:prstClr>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pPr defTabSz="641909"/>
            <a:endParaRPr lang="en-US" sz="1264" dirty="0">
              <a:solidFill>
                <a:prstClr val="black">
                  <a:tint val="75000"/>
                </a:prstClr>
              </a:solidFill>
            </a:endParaRPr>
          </a:p>
        </p:txBody>
      </p:sp>
      <p:sp>
        <p:nvSpPr>
          <p:cNvPr id="6" name="Slide Number Placeholder 5"/>
          <p:cNvSpPr>
            <a:spLocks noGrp="1"/>
          </p:cNvSpPr>
          <p:nvPr>
            <p:ph type="sldNum" sz="quarter" idx="12"/>
          </p:nvPr>
        </p:nvSpPr>
        <p:spPr>
          <a:xfrm>
            <a:off x="6872352" y="4842144"/>
            <a:ext cx="2133600" cy="273844"/>
          </a:xfrm>
          <a:prstGeom prst="rect">
            <a:avLst/>
          </a:prstGeom>
        </p:spPr>
        <p:txBody>
          <a:bodyPr/>
          <a:lstStyle/>
          <a:p>
            <a:pPr defTabSz="617220"/>
            <a:fld id="{EE2556C5-CE8C-6547-B838-EA80C61A4AF7}" type="slidenum">
              <a:rPr lang="en-US" sz="1215" smtClean="0">
                <a:solidFill>
                  <a:prstClr val="black"/>
                </a:solidFill>
              </a:rPr>
              <a:pPr defTabSz="617220"/>
              <a:t>‹#›</a:t>
            </a:fld>
            <a:endParaRPr lang="en-US" sz="1215" dirty="0">
              <a:solidFill>
                <a:prstClr val="black"/>
              </a:solidFill>
            </a:endParaRPr>
          </a:p>
        </p:txBody>
      </p:sp>
      <p:sp>
        <p:nvSpPr>
          <p:cNvPr id="7" name="Textplatzhalter 6"/>
          <p:cNvSpPr>
            <a:spLocks noGrp="1"/>
          </p:cNvSpPr>
          <p:nvPr>
            <p:ph type="body" sz="quarter" idx="13"/>
          </p:nvPr>
        </p:nvSpPr>
        <p:spPr>
          <a:xfrm>
            <a:off x="457201" y="1274400"/>
            <a:ext cx="8228012" cy="3297600"/>
          </a:xfrm>
        </p:spPr>
        <p:txBody>
          <a:bodyPr/>
          <a:lstStyle>
            <a:lvl1pPr marL="121497" indent="-121084">
              <a:lnSpc>
                <a:spcPct val="100000"/>
              </a:lnSpc>
              <a:defRPr/>
            </a:lvl1pPr>
            <a:lvl2pPr>
              <a:lnSpc>
                <a:spcPct val="100000"/>
              </a:lnSpc>
              <a:defRPr/>
            </a:lvl2pPr>
            <a:lvl3pPr>
              <a:lnSpc>
                <a:spcPct val="100000"/>
              </a:lnSpc>
              <a:defRPr/>
            </a:lvl3pPr>
            <a:lvl4pPr>
              <a:lnSpc>
                <a:spcPct val="100000"/>
              </a:lnSpc>
              <a:defRPr/>
            </a:lvl4pPr>
            <a:lvl5pPr marL="637564" indent="-157516">
              <a:lnSpc>
                <a:spcPct val="100000"/>
              </a:lnSpc>
              <a:spcBef>
                <a:spcPts val="203"/>
              </a:spcBef>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261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tle with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Titelmasterformat durch Klicken bearbeiten</a:t>
            </a:r>
            <a:endParaRPr lang="de-DE" dirty="0"/>
          </a:p>
        </p:txBody>
      </p:sp>
      <p:sp>
        <p:nvSpPr>
          <p:cNvPr id="11" name="Content Placeholder 10"/>
          <p:cNvSpPr>
            <a:spLocks noGrp="1"/>
          </p:cNvSpPr>
          <p:nvPr>
            <p:ph sz="quarter" idx="10"/>
          </p:nvPr>
        </p:nvSpPr>
        <p:spPr>
          <a:xfrm>
            <a:off x="250827" y="984649"/>
            <a:ext cx="8640763" cy="3908822"/>
          </a:xfrm>
          <a:prstGeom prst="rect">
            <a:avLst/>
          </a:prstGeom>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e Placeholder 3"/>
          <p:cNvSpPr>
            <a:spLocks noGrp="1"/>
          </p:cNvSpPr>
          <p:nvPr>
            <p:ph type="dt" sz="half" idx="11"/>
          </p:nvPr>
        </p:nvSpPr>
        <p:spPr>
          <a:xfrm>
            <a:off x="1771203" y="4813001"/>
            <a:ext cx="1333349" cy="92334"/>
          </a:xfrm>
          <a:prstGeom prst="rect">
            <a:avLst/>
          </a:prstGeom>
        </p:spPr>
        <p:txBody>
          <a:bodyPr/>
          <a:lstStyle/>
          <a:p>
            <a:pPr defTabSz="641909"/>
            <a:fld id="{1D3990FB-E181-4FB0-AF7D-FFC38F6B718C}" type="datetime4">
              <a:rPr lang="en-US" sz="1264" smtClean="0">
                <a:solidFill>
                  <a:prstClr val="black">
                    <a:tint val="75000"/>
                  </a:prstClr>
                </a:solidFill>
              </a:rPr>
              <a:pPr defTabSz="641909"/>
              <a:t>February 13, 2020</a:t>
            </a:fld>
            <a:endParaRPr lang="en-US" sz="1264" dirty="0">
              <a:solidFill>
                <a:prstClr val="black">
                  <a:tint val="75000"/>
                </a:prstClr>
              </a:solidFill>
            </a:endParaRPr>
          </a:p>
        </p:txBody>
      </p:sp>
      <p:sp>
        <p:nvSpPr>
          <p:cNvPr id="5" name="Footer Placeholder 4"/>
          <p:cNvSpPr>
            <a:spLocks noGrp="1"/>
          </p:cNvSpPr>
          <p:nvPr>
            <p:ph type="ftr" sz="quarter" idx="13"/>
          </p:nvPr>
        </p:nvSpPr>
        <p:spPr>
          <a:xfrm>
            <a:off x="460800" y="4824902"/>
            <a:ext cx="1126912" cy="92334"/>
          </a:xfrm>
          <a:prstGeom prst="rect">
            <a:avLst/>
          </a:prstGeom>
        </p:spPr>
        <p:txBody>
          <a:bodyPr/>
          <a:lstStyle/>
          <a:p>
            <a:pPr defTabSz="641909"/>
            <a:r>
              <a:rPr lang="en-US" sz="1264">
                <a:solidFill>
                  <a:prstClr val="black">
                    <a:tint val="75000"/>
                  </a:prstClr>
                </a:solidFill>
              </a:rPr>
              <a:t>INTEL CONFIDENTIAL</a:t>
            </a:r>
            <a:endParaRPr lang="en-US" sz="1264" dirty="0">
              <a:solidFill>
                <a:prstClr val="black">
                  <a:tint val="75000"/>
                </a:prstClr>
              </a:solidFill>
            </a:endParaRPr>
          </a:p>
        </p:txBody>
      </p:sp>
      <p:sp>
        <p:nvSpPr>
          <p:cNvPr id="6" name="Slide Number Placeholder 5"/>
          <p:cNvSpPr>
            <a:spLocks noGrp="1"/>
          </p:cNvSpPr>
          <p:nvPr>
            <p:ph type="sldNum" sz="quarter" idx="14"/>
          </p:nvPr>
        </p:nvSpPr>
        <p:spPr>
          <a:xfrm>
            <a:off x="176401" y="4822202"/>
            <a:ext cx="176330" cy="92334"/>
          </a:xfrm>
          <a:prstGeom prst="rect">
            <a:avLst/>
          </a:prstGeom>
        </p:spPr>
        <p:txBody>
          <a:bodyPr/>
          <a:lstStyle/>
          <a:p>
            <a:pPr defTabSz="617220"/>
            <a:fld id="{0B7D6025-75AC-4E77-BBF3-EEC50D0FA14C}" type="slidenum">
              <a:rPr lang="de-DE" sz="1215" smtClean="0">
                <a:solidFill>
                  <a:prstClr val="black"/>
                </a:solidFill>
              </a:rPr>
              <a:pPr defTabSz="617220"/>
              <a:t>‹#›</a:t>
            </a:fld>
            <a:endParaRPr lang="de-DE" sz="1215" dirty="0">
              <a:solidFill>
                <a:prstClr val="black"/>
              </a:solidFill>
            </a:endParaRPr>
          </a:p>
        </p:txBody>
      </p:sp>
    </p:spTree>
    <p:extLst>
      <p:ext uri="{BB962C8B-B14F-4D97-AF65-F5344CB8AC3E}">
        <p14:creationId xmlns:p14="http://schemas.microsoft.com/office/powerpoint/2010/main" val="211738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800"/>
            <a:ext cx="8229600" cy="864000"/>
          </a:xfrm>
        </p:spPr>
        <p:txBody>
          <a:bodyPr>
            <a:normAutofit/>
          </a:bodyPr>
          <a:lstStyle>
            <a:lvl1pPr>
              <a:defRPr sz="2430" baseline="0"/>
            </a:lvl1pPr>
          </a:lstStyle>
          <a:p>
            <a:r>
              <a:rPr lang="en-US" dirty="0"/>
              <a:t>36pt Headline</a:t>
            </a:r>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defTabSz="641909"/>
            <a:fld id="{3966F50F-74B7-8640-8DA3-AAAA0044A327}" type="datetime1">
              <a:rPr lang="en-US" sz="1264" smtClean="0">
                <a:solidFill>
                  <a:prstClr val="black">
                    <a:tint val="75000"/>
                  </a:prstClr>
                </a:solidFill>
              </a:rPr>
              <a:pPr defTabSz="641909"/>
              <a:t>2/13/2020</a:t>
            </a:fld>
            <a:endParaRPr lang="en-US" sz="1264" dirty="0">
              <a:solidFill>
                <a:prstClr val="black">
                  <a:tint val="75000"/>
                </a:prstClr>
              </a:solidFill>
            </a:endParaRP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pPr defTabSz="641909"/>
            <a:endParaRPr lang="en-US" sz="1264" dirty="0">
              <a:solidFill>
                <a:prstClr val="black">
                  <a:tint val="75000"/>
                </a:prstClr>
              </a:solidFill>
            </a:endParaRPr>
          </a:p>
        </p:txBody>
      </p:sp>
      <p:sp>
        <p:nvSpPr>
          <p:cNvPr id="6" name="Slide Number Placeholder 5"/>
          <p:cNvSpPr>
            <a:spLocks noGrp="1"/>
          </p:cNvSpPr>
          <p:nvPr>
            <p:ph type="sldNum" sz="quarter" idx="12"/>
          </p:nvPr>
        </p:nvSpPr>
        <p:spPr>
          <a:xfrm>
            <a:off x="6872352" y="4842144"/>
            <a:ext cx="2133600" cy="273844"/>
          </a:xfrm>
          <a:prstGeom prst="rect">
            <a:avLst/>
          </a:prstGeom>
        </p:spPr>
        <p:txBody>
          <a:bodyPr/>
          <a:lstStyle/>
          <a:p>
            <a:pPr defTabSz="617220"/>
            <a:fld id="{EE2556C5-CE8C-6547-B838-EA80C61A4AF7}" type="slidenum">
              <a:rPr lang="en-US" sz="1215" smtClean="0">
                <a:solidFill>
                  <a:prstClr val="black"/>
                </a:solidFill>
              </a:rPr>
              <a:pPr defTabSz="617220"/>
              <a:t>‹#›</a:t>
            </a:fld>
            <a:endParaRPr lang="en-US" sz="1215" dirty="0">
              <a:solidFill>
                <a:prstClr val="black"/>
              </a:solidFill>
            </a:endParaRPr>
          </a:p>
        </p:txBody>
      </p:sp>
      <p:sp>
        <p:nvSpPr>
          <p:cNvPr id="7" name="Textplatzhalter 6"/>
          <p:cNvSpPr>
            <a:spLocks noGrp="1"/>
          </p:cNvSpPr>
          <p:nvPr>
            <p:ph type="body" sz="quarter" idx="13"/>
          </p:nvPr>
        </p:nvSpPr>
        <p:spPr>
          <a:xfrm>
            <a:off x="457201" y="1274400"/>
            <a:ext cx="8228012" cy="3297600"/>
          </a:xfrm>
        </p:spPr>
        <p:txBody>
          <a:bodyPr/>
          <a:lstStyle>
            <a:lvl1pPr marL="121497" indent="-121084">
              <a:lnSpc>
                <a:spcPct val="100000"/>
              </a:lnSpc>
              <a:defRPr/>
            </a:lvl1pPr>
            <a:lvl2pPr>
              <a:lnSpc>
                <a:spcPct val="100000"/>
              </a:lnSpc>
              <a:defRPr/>
            </a:lvl2pPr>
            <a:lvl3pPr>
              <a:lnSpc>
                <a:spcPct val="100000"/>
              </a:lnSpc>
              <a:defRPr/>
            </a:lvl3pPr>
            <a:lvl4pPr>
              <a:lnSpc>
                <a:spcPct val="100000"/>
              </a:lnSpc>
              <a:defRPr/>
            </a:lvl4pPr>
            <a:lvl5pPr marL="637564" indent="-157516">
              <a:lnSpc>
                <a:spcPct val="100000"/>
              </a:lnSpc>
              <a:spcBef>
                <a:spcPts val="203"/>
              </a:spcBef>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13019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2761176"/>
            <a:ext cx="8220076" cy="1764588"/>
          </a:xfrm>
        </p:spPr>
        <p:txBody>
          <a:bodyPr anchor="t" anchorCtr="0"/>
          <a:lstStyle>
            <a:lvl1pPr marL="139012" indent="-139012">
              <a:defRPr sz="2869" baseline="0">
                <a:solidFill>
                  <a:schemeClr val="accent1"/>
                </a:solidFill>
                <a:latin typeface="Neo Sans Intel Light"/>
                <a:cs typeface="Neo Sans Intel Light"/>
              </a:defRPr>
            </a:lvl1pPr>
            <a:lvl2pPr marL="0" indent="0">
              <a:buFont typeface="Lucida Grande"/>
              <a:buNone/>
              <a:defRPr sz="1069">
                <a:solidFill>
                  <a:schemeClr val="accent2"/>
                </a:solidFill>
                <a:latin typeface="Neo Sans Intel Medium"/>
                <a:cs typeface="Neo Sans Intel Medium"/>
              </a:defRPr>
            </a:lvl2pPr>
            <a:lvl3pPr marL="550947" indent="-183649">
              <a:defRPr sz="1069"/>
            </a:lvl3pPr>
            <a:lvl4pPr>
              <a:defRPr sz="900"/>
            </a:lvl4pPr>
            <a:lvl5pPr>
              <a:defRPr sz="900"/>
            </a:lvl5pPr>
          </a:lstStyle>
          <a:p>
            <a:pPr lvl="1"/>
            <a:r>
              <a:rPr lang="en-US" dirty="0"/>
              <a:t>12 point medium subhead</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2" name="Title 1"/>
          <p:cNvSpPr>
            <a:spLocks noGrp="1"/>
          </p:cNvSpPr>
          <p:nvPr>
            <p:ph type="title" hasCustomPrompt="1"/>
          </p:nvPr>
        </p:nvSpPr>
        <p:spPr>
          <a:xfrm>
            <a:off x="457200" y="511974"/>
            <a:ext cx="8229600" cy="2133130"/>
          </a:xfrm>
        </p:spPr>
        <p:txBody>
          <a:bodyPr anchor="b" anchorCtr="0"/>
          <a:lstStyle/>
          <a:p>
            <a:pPr lvl="0"/>
            <a:r>
              <a:rPr lang="en-US" dirty="0"/>
              <a:t>28pt Light Text</a:t>
            </a:r>
          </a:p>
        </p:txBody>
      </p:sp>
    </p:spTree>
    <p:extLst>
      <p:ext uri="{BB962C8B-B14F-4D97-AF65-F5344CB8AC3E}">
        <p14:creationId xmlns:p14="http://schemas.microsoft.com/office/powerpoint/2010/main" val="215689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40"/>
            <a:ext cx="8229600" cy="741560"/>
          </a:xfrm>
        </p:spPr>
        <p:txBody>
          <a:bodyPr>
            <a:normAutofit/>
          </a:bodyPr>
          <a:lstStyle>
            <a:lvl1pPr>
              <a:defRPr sz="2250" baseline="0"/>
            </a:lvl1pPr>
          </a:lstStyle>
          <a:p>
            <a:r>
              <a:rPr lang="en-US" dirty="0"/>
              <a:t>28pt Light headline</a:t>
            </a:r>
          </a:p>
        </p:txBody>
      </p:sp>
      <p:sp>
        <p:nvSpPr>
          <p:cNvPr id="4" name="Date Placeholder 3"/>
          <p:cNvSpPr>
            <a:spLocks noGrp="1"/>
          </p:cNvSpPr>
          <p:nvPr>
            <p:ph type="dt" sz="half" idx="10"/>
          </p:nvPr>
        </p:nvSpPr>
        <p:spPr>
          <a:xfrm>
            <a:off x="457200" y="4767267"/>
            <a:ext cx="2133600" cy="273844"/>
          </a:xfrm>
          <a:prstGeom prst="rect">
            <a:avLst/>
          </a:prstGeom>
        </p:spPr>
        <p:txBody>
          <a:bodyPr lIns="130593" tIns="65297" rIns="130593" bIns="65297"/>
          <a:lstStyle/>
          <a:p>
            <a:pPr defTabSz="734596"/>
            <a:fld id="{3966F50F-74B7-8640-8DA3-AAAA0044A327}" type="datetime1">
              <a:rPr lang="en-US" sz="1463" smtClean="0">
                <a:solidFill>
                  <a:prstClr val="black">
                    <a:tint val="75000"/>
                  </a:prstClr>
                </a:solidFill>
                <a:cs typeface="Arial" charset="0"/>
              </a:rPr>
              <a:pPr defTabSz="734596"/>
              <a:t>2/13/2020</a:t>
            </a:fld>
            <a:endParaRPr lang="en-US" sz="1463" dirty="0">
              <a:solidFill>
                <a:prstClr val="black">
                  <a:tint val="75000"/>
                </a:prstClr>
              </a:solidFill>
              <a:cs typeface="Arial" charset="0"/>
            </a:endParaRPr>
          </a:p>
        </p:txBody>
      </p:sp>
      <p:sp>
        <p:nvSpPr>
          <p:cNvPr id="5" name="Footer Placeholder 4"/>
          <p:cNvSpPr>
            <a:spLocks noGrp="1"/>
          </p:cNvSpPr>
          <p:nvPr>
            <p:ph type="ftr" sz="quarter" idx="11"/>
          </p:nvPr>
        </p:nvSpPr>
        <p:spPr>
          <a:xfrm>
            <a:off x="3124200" y="4767267"/>
            <a:ext cx="2895600" cy="273844"/>
          </a:xfrm>
          <a:prstGeom prst="rect">
            <a:avLst/>
          </a:prstGeom>
        </p:spPr>
        <p:txBody>
          <a:bodyPr lIns="130593" tIns="65297" rIns="130593" bIns="65297"/>
          <a:lstStyle/>
          <a:p>
            <a:pPr defTabSz="734596"/>
            <a:endParaRPr lang="en-US" sz="1463" dirty="0">
              <a:solidFill>
                <a:prstClr val="black">
                  <a:tint val="75000"/>
                </a:prstClr>
              </a:solidFill>
              <a:cs typeface="Arial" charset="0"/>
            </a:endParaRP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8" name="Text Placeholder 2"/>
          <p:cNvSpPr>
            <a:spLocks noGrp="1"/>
          </p:cNvSpPr>
          <p:nvPr>
            <p:ph idx="1"/>
          </p:nvPr>
        </p:nvSpPr>
        <p:spPr>
          <a:xfrm>
            <a:off x="455678" y="1200160"/>
            <a:ext cx="8167047" cy="3469911"/>
          </a:xfrm>
          <a:prstGeom prst="rect">
            <a:avLst/>
          </a:prstGeom>
        </p:spPr>
        <p:txBody>
          <a:bodyPr vert="horz" lIns="0" tIns="0" rIns="0" bIns="0" rtlCol="0">
            <a:normAutofit/>
          </a:bodyPr>
          <a:lstStyle/>
          <a:p>
            <a:pPr lvl="0"/>
            <a:r>
              <a:rPr lang="en-US" dirty="0"/>
              <a:t>Click to edit Master text styles</a:t>
            </a:r>
          </a:p>
          <a:p>
            <a:pPr lvl="1"/>
            <a:r>
              <a:rPr lang="en-US" dirty="0"/>
              <a:t>16pt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108042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2761176"/>
            <a:ext cx="8220076" cy="1764588"/>
          </a:xfrm>
        </p:spPr>
        <p:txBody>
          <a:bodyPr anchor="t" anchorCtr="0"/>
          <a:lstStyle>
            <a:lvl1pPr marL="139012" indent="-139012">
              <a:defRPr sz="2869" baseline="0">
                <a:solidFill>
                  <a:schemeClr val="accent1"/>
                </a:solidFill>
                <a:latin typeface="Neo Sans Intel Light"/>
                <a:cs typeface="Neo Sans Intel Light"/>
              </a:defRPr>
            </a:lvl1pPr>
            <a:lvl2pPr marL="0" indent="0">
              <a:buFont typeface="Lucida Grande"/>
              <a:buNone/>
              <a:defRPr sz="1069">
                <a:solidFill>
                  <a:schemeClr val="accent2"/>
                </a:solidFill>
                <a:latin typeface="Neo Sans Intel Medium"/>
                <a:cs typeface="Neo Sans Intel Medium"/>
              </a:defRPr>
            </a:lvl2pPr>
            <a:lvl3pPr marL="550947" indent="-183649">
              <a:defRPr sz="1069"/>
            </a:lvl3pPr>
            <a:lvl4pPr>
              <a:defRPr sz="900"/>
            </a:lvl4pPr>
            <a:lvl5pPr>
              <a:defRPr sz="900"/>
            </a:lvl5pPr>
          </a:lstStyle>
          <a:p>
            <a:pPr lvl="1"/>
            <a:r>
              <a:rPr lang="en-US" dirty="0"/>
              <a:t>12 point medium subhead</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2" name="Title 1"/>
          <p:cNvSpPr>
            <a:spLocks noGrp="1"/>
          </p:cNvSpPr>
          <p:nvPr>
            <p:ph type="title" hasCustomPrompt="1"/>
          </p:nvPr>
        </p:nvSpPr>
        <p:spPr>
          <a:xfrm>
            <a:off x="457200" y="511974"/>
            <a:ext cx="8229600" cy="2133130"/>
          </a:xfrm>
        </p:spPr>
        <p:txBody>
          <a:bodyPr anchor="b" anchorCtr="0"/>
          <a:lstStyle/>
          <a:p>
            <a:pPr lvl="0"/>
            <a:r>
              <a:rPr lang="en-US" dirty="0"/>
              <a:t>28pt Light Text</a:t>
            </a:r>
          </a:p>
        </p:txBody>
      </p:sp>
    </p:spTree>
    <p:extLst>
      <p:ext uri="{BB962C8B-B14F-4D97-AF65-F5344CB8AC3E}">
        <p14:creationId xmlns:p14="http://schemas.microsoft.com/office/powerpoint/2010/main" val="330752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40"/>
            <a:ext cx="8229600" cy="741560"/>
          </a:xfrm>
        </p:spPr>
        <p:txBody>
          <a:bodyPr>
            <a:normAutofit/>
          </a:bodyPr>
          <a:lstStyle>
            <a:lvl1pPr>
              <a:defRPr sz="2250" baseline="0"/>
            </a:lvl1pPr>
          </a:lstStyle>
          <a:p>
            <a:r>
              <a:rPr lang="en-US" dirty="0"/>
              <a:t>28pt Light headline</a:t>
            </a:r>
          </a:p>
        </p:txBody>
      </p:sp>
      <p:sp>
        <p:nvSpPr>
          <p:cNvPr id="4" name="Date Placeholder 3"/>
          <p:cNvSpPr>
            <a:spLocks noGrp="1"/>
          </p:cNvSpPr>
          <p:nvPr>
            <p:ph type="dt" sz="half" idx="10"/>
          </p:nvPr>
        </p:nvSpPr>
        <p:spPr>
          <a:xfrm>
            <a:off x="457200" y="4767267"/>
            <a:ext cx="2133600" cy="273844"/>
          </a:xfrm>
          <a:prstGeom prst="rect">
            <a:avLst/>
          </a:prstGeom>
        </p:spPr>
        <p:txBody>
          <a:bodyPr lIns="130593" tIns="65297" rIns="130593" bIns="65297"/>
          <a:lstStyle/>
          <a:p>
            <a:pPr defTabSz="734596"/>
            <a:fld id="{3966F50F-74B7-8640-8DA3-AAAA0044A327}" type="datetime1">
              <a:rPr lang="en-US" sz="1463" smtClean="0">
                <a:solidFill>
                  <a:prstClr val="black">
                    <a:tint val="75000"/>
                  </a:prstClr>
                </a:solidFill>
                <a:cs typeface="Arial" charset="0"/>
              </a:rPr>
              <a:pPr defTabSz="734596"/>
              <a:t>2/13/2020</a:t>
            </a:fld>
            <a:endParaRPr lang="en-US" sz="1463" dirty="0">
              <a:solidFill>
                <a:prstClr val="black">
                  <a:tint val="75000"/>
                </a:prstClr>
              </a:solidFill>
              <a:cs typeface="Arial" charset="0"/>
            </a:endParaRPr>
          </a:p>
        </p:txBody>
      </p:sp>
      <p:sp>
        <p:nvSpPr>
          <p:cNvPr id="5" name="Footer Placeholder 4"/>
          <p:cNvSpPr>
            <a:spLocks noGrp="1"/>
          </p:cNvSpPr>
          <p:nvPr>
            <p:ph type="ftr" sz="quarter" idx="11"/>
          </p:nvPr>
        </p:nvSpPr>
        <p:spPr>
          <a:xfrm>
            <a:off x="3124200" y="4767267"/>
            <a:ext cx="2895600" cy="273844"/>
          </a:xfrm>
          <a:prstGeom prst="rect">
            <a:avLst/>
          </a:prstGeom>
        </p:spPr>
        <p:txBody>
          <a:bodyPr lIns="130593" tIns="65297" rIns="130593" bIns="65297"/>
          <a:lstStyle/>
          <a:p>
            <a:pPr defTabSz="734596"/>
            <a:endParaRPr lang="en-US" sz="1463" dirty="0">
              <a:solidFill>
                <a:prstClr val="black">
                  <a:tint val="75000"/>
                </a:prstClr>
              </a:solidFill>
              <a:cs typeface="Arial" charset="0"/>
            </a:endParaRP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8" name="Text Placeholder 2"/>
          <p:cNvSpPr>
            <a:spLocks noGrp="1"/>
          </p:cNvSpPr>
          <p:nvPr>
            <p:ph idx="1"/>
          </p:nvPr>
        </p:nvSpPr>
        <p:spPr>
          <a:xfrm>
            <a:off x="455668" y="1200160"/>
            <a:ext cx="8167047" cy="34699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32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2761176"/>
            <a:ext cx="8220076" cy="1764588"/>
          </a:xfrm>
        </p:spPr>
        <p:txBody>
          <a:bodyPr anchor="t" anchorCtr="0"/>
          <a:lstStyle>
            <a:lvl1pPr marL="139012" indent="-139012">
              <a:defRPr sz="2869" baseline="0">
                <a:solidFill>
                  <a:schemeClr val="accent1"/>
                </a:solidFill>
                <a:latin typeface="Neo Sans Intel Light"/>
                <a:cs typeface="Neo Sans Intel Light"/>
              </a:defRPr>
            </a:lvl1pPr>
            <a:lvl2pPr marL="0" indent="0">
              <a:buFont typeface="Lucida Grande"/>
              <a:buNone/>
              <a:defRPr sz="1069">
                <a:solidFill>
                  <a:schemeClr val="accent2"/>
                </a:solidFill>
                <a:latin typeface="Neo Sans Intel Medium"/>
                <a:cs typeface="Neo Sans Intel Medium"/>
              </a:defRPr>
            </a:lvl2pPr>
            <a:lvl3pPr marL="550947" indent="-183649">
              <a:defRPr sz="1069"/>
            </a:lvl3pPr>
            <a:lvl4pPr>
              <a:defRPr sz="900"/>
            </a:lvl4pPr>
            <a:lvl5pPr>
              <a:defRPr sz="900"/>
            </a:lvl5pPr>
          </a:lstStyle>
          <a:p>
            <a:pPr lvl="1"/>
            <a:r>
              <a:rPr lang="en-US" dirty="0"/>
              <a:t>12 point medium subhead</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2" name="Title 1"/>
          <p:cNvSpPr>
            <a:spLocks noGrp="1"/>
          </p:cNvSpPr>
          <p:nvPr>
            <p:ph type="title" hasCustomPrompt="1"/>
          </p:nvPr>
        </p:nvSpPr>
        <p:spPr>
          <a:xfrm>
            <a:off x="457200" y="511974"/>
            <a:ext cx="8229600" cy="2133130"/>
          </a:xfrm>
        </p:spPr>
        <p:txBody>
          <a:bodyPr anchor="b" anchorCtr="0"/>
          <a:lstStyle/>
          <a:p>
            <a:pPr lvl="0"/>
            <a:r>
              <a:rPr lang="en-US" dirty="0"/>
              <a:t>28pt Light Text</a:t>
            </a:r>
          </a:p>
        </p:txBody>
      </p:sp>
    </p:spTree>
    <p:extLst>
      <p:ext uri="{BB962C8B-B14F-4D97-AF65-F5344CB8AC3E}">
        <p14:creationId xmlns:p14="http://schemas.microsoft.com/office/powerpoint/2010/main" val="9119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83340"/>
            <a:ext cx="8229600" cy="741560"/>
          </a:xfrm>
        </p:spPr>
        <p:txBody>
          <a:bodyPr>
            <a:normAutofit/>
          </a:bodyPr>
          <a:lstStyle>
            <a:lvl1pPr>
              <a:defRPr sz="2250" baseline="0"/>
            </a:lvl1pPr>
          </a:lstStyle>
          <a:p>
            <a:r>
              <a:rPr lang="en-US" dirty="0"/>
              <a:t>28pt Light headline</a:t>
            </a:r>
          </a:p>
        </p:txBody>
      </p:sp>
      <p:sp>
        <p:nvSpPr>
          <p:cNvPr id="4" name="Date Placeholder 3"/>
          <p:cNvSpPr>
            <a:spLocks noGrp="1"/>
          </p:cNvSpPr>
          <p:nvPr>
            <p:ph type="dt" sz="half" idx="10"/>
          </p:nvPr>
        </p:nvSpPr>
        <p:spPr>
          <a:xfrm>
            <a:off x="457200" y="4767267"/>
            <a:ext cx="2133600" cy="273844"/>
          </a:xfrm>
          <a:prstGeom prst="rect">
            <a:avLst/>
          </a:prstGeom>
        </p:spPr>
        <p:txBody>
          <a:bodyPr lIns="130593" tIns="65297" rIns="130593" bIns="65297"/>
          <a:lstStyle/>
          <a:p>
            <a:pPr defTabSz="734596"/>
            <a:fld id="{3966F50F-74B7-8640-8DA3-AAAA0044A327}" type="datetime1">
              <a:rPr lang="en-US" sz="1463" smtClean="0">
                <a:solidFill>
                  <a:prstClr val="black">
                    <a:tint val="75000"/>
                  </a:prstClr>
                </a:solidFill>
                <a:cs typeface="Arial" charset="0"/>
              </a:rPr>
              <a:pPr defTabSz="734596"/>
              <a:t>2/13/2020</a:t>
            </a:fld>
            <a:endParaRPr lang="en-US" sz="1463" dirty="0">
              <a:solidFill>
                <a:prstClr val="black">
                  <a:tint val="75000"/>
                </a:prstClr>
              </a:solidFill>
              <a:cs typeface="Arial" charset="0"/>
            </a:endParaRPr>
          </a:p>
        </p:txBody>
      </p:sp>
      <p:sp>
        <p:nvSpPr>
          <p:cNvPr id="5" name="Footer Placeholder 4"/>
          <p:cNvSpPr>
            <a:spLocks noGrp="1"/>
          </p:cNvSpPr>
          <p:nvPr>
            <p:ph type="ftr" sz="quarter" idx="11"/>
          </p:nvPr>
        </p:nvSpPr>
        <p:spPr>
          <a:xfrm>
            <a:off x="3124200" y="4767267"/>
            <a:ext cx="2895600" cy="273844"/>
          </a:xfrm>
          <a:prstGeom prst="rect">
            <a:avLst/>
          </a:prstGeom>
        </p:spPr>
        <p:txBody>
          <a:bodyPr lIns="130593" tIns="65297" rIns="130593" bIns="65297"/>
          <a:lstStyle/>
          <a:p>
            <a:pPr defTabSz="734596"/>
            <a:endParaRPr lang="en-US" sz="1463" dirty="0">
              <a:solidFill>
                <a:prstClr val="black">
                  <a:tint val="75000"/>
                </a:prstClr>
              </a:solidFill>
              <a:cs typeface="Arial" charset="0"/>
            </a:endParaRP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8" name="Text Placeholder 2"/>
          <p:cNvSpPr>
            <a:spLocks noGrp="1"/>
          </p:cNvSpPr>
          <p:nvPr>
            <p:ph idx="1"/>
          </p:nvPr>
        </p:nvSpPr>
        <p:spPr>
          <a:xfrm>
            <a:off x="455668" y="1200160"/>
            <a:ext cx="8167047" cy="3469911"/>
          </a:xfrm>
          <a:prstGeom prst="rect">
            <a:avLst/>
          </a:prstGeom>
        </p:spPr>
        <p:txBody>
          <a:bodyPr vert="horz" lIns="0" tIns="0" rIns="0" bIns="0" rtlCol="0">
            <a:normAutofit/>
          </a:bodyPr>
          <a:lstStyle/>
          <a:p>
            <a:pPr lvl="0"/>
            <a:r>
              <a:rPr lang="en-US" dirty="0"/>
              <a:t>Click to edit Master text styles</a:t>
            </a:r>
          </a:p>
          <a:p>
            <a:pPr lvl="1"/>
            <a:r>
              <a:rPr lang="en-US" dirty="0"/>
              <a:t>16pt Regular Big Bullet One</a:t>
            </a:r>
          </a:p>
          <a:p>
            <a:pPr lvl="2"/>
            <a:r>
              <a:rPr lang="en-US" dirty="0"/>
              <a:t>Sub-bullet</a:t>
            </a:r>
          </a:p>
          <a:p>
            <a:pPr lvl="3"/>
            <a:r>
              <a:rPr lang="en-US" dirty="0"/>
              <a:t>Fourth level</a:t>
            </a:r>
          </a:p>
          <a:p>
            <a:pPr lvl="4"/>
            <a:r>
              <a:rPr lang="en-US" dirty="0"/>
              <a:t>Fifth level</a:t>
            </a:r>
          </a:p>
        </p:txBody>
      </p:sp>
    </p:spTree>
    <p:extLst>
      <p:ext uri="{BB962C8B-B14F-4D97-AF65-F5344CB8AC3E}">
        <p14:creationId xmlns:p14="http://schemas.microsoft.com/office/powerpoint/2010/main" val="129288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White Break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2" y="2761176"/>
            <a:ext cx="8220076" cy="1764588"/>
          </a:xfrm>
        </p:spPr>
        <p:txBody>
          <a:bodyPr anchor="t" anchorCtr="0"/>
          <a:lstStyle>
            <a:lvl1pPr marL="139012" indent="-139012">
              <a:defRPr sz="2869" baseline="0">
                <a:solidFill>
                  <a:schemeClr val="accent1"/>
                </a:solidFill>
                <a:latin typeface="Neo Sans Intel Light"/>
                <a:cs typeface="Neo Sans Intel Light"/>
              </a:defRPr>
            </a:lvl1pPr>
            <a:lvl2pPr marL="0" indent="0">
              <a:buFont typeface="Lucida Grande"/>
              <a:buNone/>
              <a:defRPr sz="1069">
                <a:solidFill>
                  <a:schemeClr val="accent2"/>
                </a:solidFill>
                <a:latin typeface="Neo Sans Intel Medium"/>
                <a:cs typeface="Neo Sans Intel Medium"/>
              </a:defRPr>
            </a:lvl2pPr>
            <a:lvl3pPr marL="550947" indent="-183649">
              <a:defRPr sz="1069"/>
            </a:lvl3pPr>
            <a:lvl4pPr>
              <a:defRPr sz="900"/>
            </a:lvl4pPr>
            <a:lvl5pPr>
              <a:defRPr sz="900"/>
            </a:lvl5pPr>
          </a:lstStyle>
          <a:p>
            <a:pPr lvl="1"/>
            <a:r>
              <a:rPr lang="en-US" dirty="0"/>
              <a:t>12 point medium subhead</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872352" y="4843602"/>
            <a:ext cx="2133600" cy="273844"/>
          </a:xfrm>
          <a:prstGeom prst="rect">
            <a:avLst/>
          </a:prstGeom>
        </p:spPr>
        <p:txBody>
          <a:bodyPr lIns="130593" tIns="65297" rIns="130593" bIns="65297"/>
          <a:lstStyle/>
          <a:p>
            <a:pPr defTabSz="734596"/>
            <a:fld id="{EE2556C5-CE8C-6547-B838-EA80C61A4AF7}" type="slidenum">
              <a:rPr lang="en-US" sz="1463" smtClean="0">
                <a:solidFill>
                  <a:prstClr val="black"/>
                </a:solidFill>
                <a:cs typeface="Arial" charset="0"/>
              </a:rPr>
              <a:pPr defTabSz="734596"/>
              <a:t>‹#›</a:t>
            </a:fld>
            <a:endParaRPr lang="en-US" sz="1463" dirty="0">
              <a:solidFill>
                <a:prstClr val="black"/>
              </a:solidFill>
              <a:cs typeface="Arial" charset="0"/>
            </a:endParaRPr>
          </a:p>
        </p:txBody>
      </p:sp>
      <p:sp>
        <p:nvSpPr>
          <p:cNvPr id="2" name="Title 1"/>
          <p:cNvSpPr>
            <a:spLocks noGrp="1"/>
          </p:cNvSpPr>
          <p:nvPr>
            <p:ph type="title" hasCustomPrompt="1"/>
          </p:nvPr>
        </p:nvSpPr>
        <p:spPr>
          <a:xfrm>
            <a:off x="457200" y="511974"/>
            <a:ext cx="8229600" cy="2133130"/>
          </a:xfrm>
        </p:spPr>
        <p:txBody>
          <a:bodyPr anchor="b" anchorCtr="0"/>
          <a:lstStyle/>
          <a:p>
            <a:pPr lvl="0"/>
            <a:r>
              <a:rPr lang="en-US" dirty="0"/>
              <a:t>28pt Light Text</a:t>
            </a:r>
          </a:p>
        </p:txBody>
      </p:sp>
    </p:spTree>
    <p:extLst>
      <p:ext uri="{BB962C8B-B14F-4D97-AF65-F5344CB8AC3E}">
        <p14:creationId xmlns:p14="http://schemas.microsoft.com/office/powerpoint/2010/main" val="166885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454028" y="4915797"/>
            <a:ext cx="2165657" cy="123111"/>
          </a:xfrm>
          <a:prstGeom prst="rect">
            <a:avLst/>
          </a:prstGeom>
        </p:spPr>
        <p:txBody>
          <a:bodyPr wrap="none" lIns="0" tIns="0" rIns="0" bIns="0">
            <a:spAutoFit/>
          </a:bodyPr>
          <a:lstStyle/>
          <a:p>
            <a:pPr defTabSz="457200"/>
            <a:r>
              <a:rPr lang="en-US" sz="800" dirty="0">
                <a:solidFill>
                  <a:prstClr val="white"/>
                </a:solidFill>
                <a:cs typeface="Neo Sans Intel"/>
              </a:rPr>
              <a:t>GMC :: Insights, Market Research, and Analytics</a:t>
            </a:r>
          </a:p>
        </p:txBody>
      </p:sp>
      <p:sp>
        <p:nvSpPr>
          <p:cNvPr id="6" name="Title 1"/>
          <p:cNvSpPr>
            <a:spLocks noGrp="1"/>
          </p:cNvSpPr>
          <p:nvPr>
            <p:ph type="ctrTitle" hasCustomPrompt="1"/>
          </p:nvPr>
        </p:nvSpPr>
        <p:spPr>
          <a:xfrm>
            <a:off x="444687" y="2479423"/>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radial gradient</a:t>
            </a:r>
          </a:p>
        </p:txBody>
      </p:sp>
      <p:sp>
        <p:nvSpPr>
          <p:cNvPr id="9"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0693" y="389229"/>
            <a:ext cx="2121766" cy="887284"/>
          </a:xfrm>
          <a:prstGeom prst="rect">
            <a:avLst/>
          </a:prstGeom>
        </p:spPr>
      </p:pic>
    </p:spTree>
    <p:extLst>
      <p:ext uri="{BB962C8B-B14F-4D97-AF65-F5344CB8AC3E}">
        <p14:creationId xmlns:p14="http://schemas.microsoft.com/office/powerpoint/2010/main" val="91794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8" name="Rectangle 7"/>
          <p:cNvSpPr/>
          <p:nvPr userDrawn="1"/>
        </p:nvSpPr>
        <p:spPr>
          <a:xfrm>
            <a:off x="454028" y="4915797"/>
            <a:ext cx="2165657" cy="123111"/>
          </a:xfrm>
          <a:prstGeom prst="rect">
            <a:avLst/>
          </a:prstGeom>
        </p:spPr>
        <p:txBody>
          <a:bodyPr wrap="none" lIns="0" tIns="0" rIns="0" bIns="0">
            <a:spAutoFit/>
          </a:bodyPr>
          <a:lstStyle/>
          <a:p>
            <a:pPr defTabSz="457200"/>
            <a:r>
              <a:rPr lang="en-US" sz="800" dirty="0">
                <a:solidFill>
                  <a:prstClr val="white"/>
                </a:solidFill>
                <a:cs typeface="Neo Sans Intel"/>
              </a:rPr>
              <a:t>GMC :: Insights, Market Research, and Analytics</a:t>
            </a: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51797" y="383170"/>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3"/>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41440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121819" y="4824387"/>
            <a:ext cx="2895600" cy="273844"/>
          </a:xfrm>
          <a:prstGeom prst="rect">
            <a:avLst/>
          </a:prstGeom>
        </p:spPr>
        <p:txBody>
          <a:bodyPr/>
          <a:lstStyle/>
          <a:p>
            <a:pPr defTabSz="457200"/>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6"/>
            <a:ext cx="8228012" cy="3425825"/>
          </a:xfrm>
        </p:spPr>
        <p:txBody>
          <a:bodyPr/>
          <a:lstStyle>
            <a:lvl1pPr>
              <a:defRPr>
                <a:solidFill>
                  <a:srgbClr val="0071C5"/>
                </a:solidFill>
              </a:defRPr>
            </a:lvl1pPr>
            <a:lvl2pPr>
              <a:defRPr sz="1800"/>
            </a:lvl2pPr>
            <a:lvl3pPr>
              <a:defRPr sz="1800"/>
            </a:lvl3pPr>
            <a:lvl4pPr>
              <a:defRPr sz="1600"/>
            </a:lvl4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9220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19988" y="4813733"/>
            <a:ext cx="2895600" cy="273844"/>
          </a:xfrm>
          <a:prstGeom prst="rect">
            <a:avLst/>
          </a:prstGeom>
        </p:spPr>
        <p:txBody>
          <a:bodyPr/>
          <a:lstStyle/>
          <a:p>
            <a:pPr defTabSz="457200"/>
            <a:r>
              <a:rPr lang="en-US" dirty="0">
                <a:solidFill>
                  <a:prstClr val="white"/>
                </a:solidFill>
              </a:rPr>
              <a:t>Intel Confidential</a:t>
            </a: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5"/>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5" y="943430"/>
            <a:ext cx="3181123" cy="1670950"/>
          </a:xfrm>
          <a:solidFill>
            <a:schemeClr val="bg2">
              <a:lumMod val="60000"/>
              <a:lumOff val="40000"/>
            </a:schemeClr>
          </a:solidFill>
        </p:spPr>
        <p:txBody>
          <a:bodyPr/>
          <a:lstStyle>
            <a:lvl1pPr>
              <a:defRPr sz="1800">
                <a:latin typeface="Intel Clear"/>
              </a:defRPr>
            </a:lvl1pPr>
          </a:lstStyle>
          <a:p>
            <a:r>
              <a:rPr lang="en-US" sz="1100" dirty="0">
                <a:latin typeface="Arial"/>
              </a:rPr>
              <a:t>Click icon to add picture</a:t>
            </a:r>
          </a:p>
        </p:txBody>
      </p:sp>
      <p:sp>
        <p:nvSpPr>
          <p:cNvPr id="10" name="Picture Placeholder 8"/>
          <p:cNvSpPr>
            <a:spLocks noGrp="1"/>
          </p:cNvSpPr>
          <p:nvPr>
            <p:ph type="pic" sz="quarter" idx="14"/>
          </p:nvPr>
        </p:nvSpPr>
        <p:spPr>
          <a:xfrm>
            <a:off x="4830765" y="2843898"/>
            <a:ext cx="3181123" cy="1670950"/>
          </a:xfrm>
          <a:solidFill>
            <a:schemeClr val="bg2">
              <a:lumMod val="60000"/>
              <a:lumOff val="40000"/>
            </a:schemeClr>
          </a:solidFill>
        </p:spPr>
        <p:txBody>
          <a:bodyPr/>
          <a:lstStyle>
            <a:lvl1pPr>
              <a:defRPr sz="1800">
                <a:latin typeface="Intel Clear"/>
              </a:defRPr>
            </a:lvl1pPr>
          </a:lstStyle>
          <a:p>
            <a:r>
              <a:rPr lang="en-US" sz="1100" dirty="0">
                <a:latin typeface="Arial"/>
              </a:rPr>
              <a:t>Click icon to add picture</a:t>
            </a:r>
          </a:p>
        </p:txBody>
      </p:sp>
    </p:spTree>
    <p:extLst>
      <p:ext uri="{BB962C8B-B14F-4D97-AF65-F5344CB8AC3E}">
        <p14:creationId xmlns:p14="http://schemas.microsoft.com/office/powerpoint/2010/main" val="325331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119988" y="4813733"/>
            <a:ext cx="2895600" cy="273844"/>
          </a:xfrm>
          <a:prstGeom prst="rect">
            <a:avLst/>
          </a:prstGeom>
        </p:spPr>
        <p:txBody>
          <a:bodyPr/>
          <a:lstStyle/>
          <a:p>
            <a:pPr defTabSz="457200"/>
            <a:r>
              <a:rPr lang="en-US" dirty="0">
                <a:solidFill>
                  <a:prstClr val="white"/>
                </a:solidFill>
              </a:rPr>
              <a:t>Intel Confidential</a:t>
            </a: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5"/>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45054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6"/>
            <a:ext cx="8228013" cy="3425825"/>
          </a:xfrm>
        </p:spPr>
        <p:txBody>
          <a:bodyPr anchor="ctr" anchorCtr="0"/>
          <a:lstStyle>
            <a:lvl1pPr marL="190500" indent="-190500">
              <a:defRPr sz="3600" b="1" baseline="0">
                <a:solidFill>
                  <a:schemeClr val="accent2"/>
                </a:solidFill>
                <a:latin typeface="+mn-lt"/>
                <a:cs typeface="Intel Clear Light" panose="020B0404020203020204" pitchFamily="34" charset="0"/>
              </a:defRPr>
            </a:lvl1pPr>
            <a:lvl2pPr marL="417513" indent="-225425">
              <a:buFont typeface="Lucida Grande"/>
              <a:buChar char="−"/>
              <a:defRPr sz="1200" baseline="0">
                <a:latin typeface="+mn-lt"/>
                <a:cs typeface="Intel Clear" panose="020B0604020203020204" pitchFamily="34" charset="0"/>
              </a:defRPr>
            </a:lvl2pPr>
            <a:lvl3pPr marL="685800" indent="-228600">
              <a:defRPr sz="1200">
                <a:latin typeface="+mn-lt"/>
              </a:defRPr>
            </a:lvl3pPr>
            <a:lvl4pPr>
              <a:defRPr sz="1100">
                <a:latin typeface="+mn-lt"/>
              </a:defRPr>
            </a:lvl4pPr>
            <a:lvl5pP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119988" y="4813733"/>
            <a:ext cx="2895600" cy="273844"/>
          </a:xfrm>
          <a:prstGeom prst="rect">
            <a:avLst/>
          </a:prstGeom>
        </p:spPr>
        <p:txBody>
          <a:bodyPr/>
          <a:lstStyle/>
          <a:p>
            <a:pPr defTabSz="457200"/>
            <a:r>
              <a:rPr lang="en-US" dirty="0">
                <a:solidFill>
                  <a:prstClr val="white"/>
                </a:solidFill>
              </a:rPr>
              <a:t>Intel Confidential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7223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1"/>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4" name="Footer Placeholder 2"/>
          <p:cNvSpPr>
            <a:spLocks noGrp="1"/>
          </p:cNvSpPr>
          <p:nvPr>
            <p:ph type="ftr" sz="quarter" idx="11"/>
          </p:nvPr>
        </p:nvSpPr>
        <p:spPr>
          <a:xfrm>
            <a:off x="3124200" y="4824387"/>
            <a:ext cx="2895600" cy="273844"/>
          </a:xfrm>
          <a:prstGeom prst="rect">
            <a:avLst/>
          </a:prstGeom>
        </p:spPr>
        <p:txBody>
          <a:bodyPr/>
          <a:lstStyle/>
          <a:p>
            <a:pPr defTabSz="457200"/>
            <a:r>
              <a:rPr lang="en-US" dirty="0">
                <a:solidFill>
                  <a:prstClr val="white"/>
                </a:solidFill>
              </a:rPr>
              <a:t>Intel Confidential</a:t>
            </a:r>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93948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14" name="Footer Placeholder 2"/>
          <p:cNvSpPr>
            <a:spLocks noGrp="1"/>
          </p:cNvSpPr>
          <p:nvPr>
            <p:ph type="ftr" sz="quarter" idx="11"/>
          </p:nvPr>
        </p:nvSpPr>
        <p:spPr>
          <a:xfrm>
            <a:off x="3124200" y="4824387"/>
            <a:ext cx="2895600" cy="273844"/>
          </a:xfrm>
          <a:prstGeom prst="rect">
            <a:avLst/>
          </a:prstGeom>
        </p:spPr>
        <p:txBody>
          <a:bodyPr/>
          <a:lstStyle/>
          <a:p>
            <a:pPr defTabSz="457200"/>
            <a:r>
              <a:rPr lang="en-US" dirty="0">
                <a:solidFill>
                  <a:prstClr val="white"/>
                </a:solidFill>
              </a:rPr>
              <a:t>Intel Confidential</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8" y="4975796"/>
            <a:ext cx="184731" cy="246221"/>
          </a:xfrm>
          <a:prstGeom prst="rect">
            <a:avLst/>
          </a:prstGeom>
          <a:noFill/>
        </p:spPr>
        <p:txBody>
          <a:bodyPr wrap="none" rtlCol="0">
            <a:spAutoFit/>
          </a:bodyPr>
          <a:lstStyle/>
          <a:p>
            <a:pPr defTabSz="457200"/>
            <a:endParaRPr lang="en-US" sz="1000" dirty="0">
              <a:solidFill>
                <a:srgbClr val="003C71"/>
              </a:solidFill>
              <a:cs typeface="Neo Sans Intel"/>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91535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5" y="2"/>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200" b="0" i="0" baseline="0">
                <a:latin typeface="Intel Clear"/>
                <a:cs typeface="Intel Clear"/>
              </a:defRPr>
            </a:lvl1pPr>
          </a:lstStyle>
          <a:p>
            <a:r>
              <a:rPr lang="en-US" dirty="0"/>
              <a:t>28pt Intel Clear Headline</a:t>
            </a:r>
          </a:p>
        </p:txBody>
      </p:sp>
      <p:sp>
        <p:nvSpPr>
          <p:cNvPr id="14" name="Footer Placeholder 2"/>
          <p:cNvSpPr>
            <a:spLocks noGrp="1"/>
          </p:cNvSpPr>
          <p:nvPr>
            <p:ph type="ftr" sz="quarter" idx="11"/>
          </p:nvPr>
        </p:nvSpPr>
        <p:spPr>
          <a:xfrm>
            <a:off x="3124200" y="4824387"/>
            <a:ext cx="2895600" cy="273844"/>
          </a:xfrm>
          <a:prstGeom prst="rect">
            <a:avLst/>
          </a:prstGeom>
        </p:spPr>
        <p:txBody>
          <a:bodyPr/>
          <a:lstStyle/>
          <a:p>
            <a:pPr defTabSz="457200"/>
            <a:r>
              <a:rPr lang="en-US" dirty="0">
                <a:solidFill>
                  <a:prstClr val="white"/>
                </a:solidFill>
              </a:rPr>
              <a:t>Intel Confidential</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6384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0734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3"/>
            <a:ext cx="7772400" cy="1125140"/>
          </a:xfrm>
        </p:spPr>
        <p:txBody>
          <a:bodyPr anchor="t" anchorCtr="0">
            <a:noAutofit/>
          </a:bodyPr>
          <a:lstStyle>
            <a:lvl1pPr marL="0" indent="0">
              <a:buNone/>
              <a:defRPr sz="4000"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5"/>
            <a:ext cx="7772400" cy="1021556"/>
          </a:xfrm>
        </p:spPr>
        <p:txBody>
          <a:bodyPr anchor="b" anchorCtr="0">
            <a:noAutofit/>
          </a:bodyPr>
          <a:lstStyle>
            <a:lvl1pPr algn="l">
              <a:lnSpc>
                <a:spcPct val="80000"/>
              </a:lnSpc>
              <a:defRPr sz="4000"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368978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4824387"/>
            <a:ext cx="2895600" cy="273844"/>
          </a:xfrm>
          <a:prstGeom prst="rect">
            <a:avLst/>
          </a:prstGeom>
        </p:spPr>
        <p:txBody>
          <a:bodyPr/>
          <a:lstStyle/>
          <a:p>
            <a:pPr defTabSz="457200"/>
            <a:r>
              <a:rPr lang="en-US" dirty="0">
                <a:solidFill>
                  <a:prstClr val="white"/>
                </a:solidFill>
              </a:rPr>
              <a:t>Intel Confidential</a:t>
            </a: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5465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19988" y="4813733"/>
            <a:ext cx="2895600" cy="273844"/>
          </a:xfrm>
          <a:prstGeom prst="rect">
            <a:avLst/>
          </a:prstGeom>
        </p:spPr>
        <p:txBody>
          <a:bodyPr/>
          <a:lstStyle/>
          <a:p>
            <a:pPr defTabSz="457200"/>
            <a:r>
              <a:rPr lang="en-US" dirty="0">
                <a:solidFill>
                  <a:prstClr val="white"/>
                </a:solidFill>
              </a:rPr>
              <a:t>Intel Confidential</a:t>
            </a: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8901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1"/>
            <a:ext cx="9144000" cy="4768850"/>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0071C5"/>
              </a:solidFil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4"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84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0732-FCB0-411B-ABFD-9B936AC5C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7F4469-9DD0-4CC2-8654-0E90540CE8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100DF-498A-423B-85CE-B58D448480E9}"/>
              </a:ext>
            </a:extLst>
          </p:cNvPr>
          <p:cNvSpPr>
            <a:spLocks noGrp="1"/>
          </p:cNvSpPr>
          <p:nvPr>
            <p:ph type="dt" sz="half" idx="10"/>
          </p:nvPr>
        </p:nvSpPr>
        <p:spPr/>
        <p:txBody>
          <a:bodyPr/>
          <a:lstStyle/>
          <a:p>
            <a:fld id="{28B833D7-EAC0-4C5B-BCA1-68D6CD0EC07F}" type="datetimeFigureOut">
              <a:rPr lang="en-US" smtClean="0"/>
              <a:t>2/13/2020</a:t>
            </a:fld>
            <a:endParaRPr lang="en-US"/>
          </a:p>
        </p:txBody>
      </p:sp>
      <p:sp>
        <p:nvSpPr>
          <p:cNvPr id="5" name="Footer Placeholder 4">
            <a:extLst>
              <a:ext uri="{FF2B5EF4-FFF2-40B4-BE49-F238E27FC236}">
                <a16:creationId xmlns:a16="http://schemas.microsoft.com/office/drawing/2014/main" id="{03B420E9-5FD9-4254-BBF6-ECFB9567A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F8283-15CD-4740-9315-2AF04C2824EA}"/>
              </a:ext>
            </a:extLst>
          </p:cNvPr>
          <p:cNvSpPr>
            <a:spLocks noGrp="1"/>
          </p:cNvSpPr>
          <p:nvPr>
            <p:ph type="sldNum" sz="quarter" idx="12"/>
          </p:nvPr>
        </p:nvSpPr>
        <p:spPr/>
        <p:txBody>
          <a:bodyPr/>
          <a:lstStyle/>
          <a:p>
            <a:fld id="{61AD8334-317D-47D3-B8B9-1371DB49C3D7}" type="slidenum">
              <a:rPr lang="en-US" smtClean="0"/>
              <a:t>‹#›</a:t>
            </a:fld>
            <a:endParaRPr lang="en-US"/>
          </a:p>
        </p:txBody>
      </p:sp>
    </p:spTree>
    <p:extLst>
      <p:ext uri="{BB962C8B-B14F-4D97-AF65-F5344CB8AC3E}">
        <p14:creationId xmlns:p14="http://schemas.microsoft.com/office/powerpoint/2010/main" val="107862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11" name="Picture 2" descr="\\.psf\Home\Desktop\Intel.pn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Arial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Arial body text</a:t>
            </a:r>
          </a:p>
          <a:p>
            <a:pPr lvl="1"/>
            <a:r>
              <a:rPr lang="en-US" dirty="0"/>
              <a:t>16pt Arial bullet one</a:t>
            </a:r>
          </a:p>
          <a:p>
            <a:pPr lvl="2"/>
            <a:r>
              <a:rPr lang="en-US" dirty="0"/>
              <a:t>16pt Arial sub-bullet</a:t>
            </a:r>
          </a:p>
          <a:p>
            <a:pPr lvl="3"/>
            <a:r>
              <a:rPr lang="en-US" dirty="0"/>
              <a:t>14pt Arial fourth level</a:t>
            </a:r>
          </a:p>
          <a:p>
            <a:pPr lvl="4"/>
            <a:r>
              <a:rPr lang="en-US" dirty="0"/>
              <a:t>14pt Arial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Arial" panose="020B0604020202020204" pitchFamily="34" charset="0"/>
              </a:defRPr>
            </a:lvl1pPr>
          </a:lstStyle>
          <a:p>
            <a:pPr defTabSz="457200"/>
            <a:fld id="{EE2556C5-CE8C-6547-B838-EA80C61A4AF7}" type="slidenum">
              <a:rPr lang="en-US" smtClean="0">
                <a:solidFill>
                  <a:prstClr val="white"/>
                </a:solidFill>
              </a:rPr>
              <a:pPr defTabSz="457200"/>
              <a:t>‹#›</a:t>
            </a:fld>
            <a:endParaRPr lang="en-US" dirty="0">
              <a:solidFill>
                <a:prstClr val="white"/>
              </a:solidFill>
            </a:endParaRPr>
          </a:p>
        </p:txBody>
      </p:sp>
    </p:spTree>
    <p:extLst>
      <p:ext uri="{BB962C8B-B14F-4D97-AF65-F5344CB8AC3E}">
        <p14:creationId xmlns:p14="http://schemas.microsoft.com/office/powerpoint/2010/main" val="320127351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6"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 id="2147483673" r:id="rId29"/>
    <p:sldLayoutId id="2147483674" r:id="rId30"/>
    <p:sldLayoutId id="2147483675" r:id="rId31"/>
    <p:sldLayoutId id="2147483676"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31"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mj-lt"/>
          <a:ea typeface="Intel Clear"/>
          <a:cs typeface="Arial" panose="020B0604020202020204" pitchFamily="34" charset="0"/>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png"/><Relationship Id="rId3" Type="http://schemas.openxmlformats.org/officeDocument/2006/relationships/slideLayout" Target="../slideLayouts/slideLayout26.xml"/><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1.jpe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notesSlide" Target="../notesSlides/notesSlide6.xml"/><Relationship Id="rId9" Type="http://schemas.openxmlformats.org/officeDocument/2006/relationships/image" Target="../media/image44.png"/><Relationship Id="rId1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30.xml"/><Relationship Id="rId7" Type="http://schemas.openxmlformats.org/officeDocument/2006/relationships/image" Target="../media/image52.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notesSlide" Target="../notesSlides/notesSlide7.xml"/><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vast.cs.ucla.edu/sites/default/files/publications/CNN_ICANN14.pdf" TargetMode="Externa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1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2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2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aircAruvnKk" TargetMode="External"/><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7.xml"/><Relationship Id="rId7" Type="http://schemas.openxmlformats.org/officeDocument/2006/relationships/image" Target="../media/image59.png"/><Relationship Id="rId2" Type="http://schemas.openxmlformats.org/officeDocument/2006/relationships/slideLayout" Target="../slideLayouts/slideLayout30.xml"/><Relationship Id="rId1" Type="http://schemas.openxmlformats.org/officeDocument/2006/relationships/tags" Target="../tags/tag2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1.xml"/><Relationship Id="rId7" Type="http://schemas.openxmlformats.org/officeDocument/2006/relationships/image" Target="../media/image13.png"/><Relationship Id="rId12" Type="http://schemas.openxmlformats.org/officeDocument/2006/relationships/hyperlink" Target="https://comp-physics-lincoln.org/2013/01/17/molecular-dynamics-simulations-of-amphiphilic-macromolecules-at-interfaces/" TargetMode="External"/><Relationship Id="rId2" Type="http://schemas.openxmlformats.org/officeDocument/2006/relationships/slideLayout" Target="../slideLayouts/slideLayout26.xml"/><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3.jpeg"/><Relationship Id="rId2" Type="http://schemas.openxmlformats.org/officeDocument/2006/relationships/slideLayout" Target="../slideLayouts/slideLayout15.xml"/><Relationship Id="rId1" Type="http://schemas.openxmlformats.org/officeDocument/2006/relationships/tags" Target="../tags/tag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B1E8-ABAF-401A-B374-69C10537DD25}"/>
              </a:ext>
            </a:extLst>
          </p:cNvPr>
          <p:cNvSpPr>
            <a:spLocks noGrp="1"/>
          </p:cNvSpPr>
          <p:nvPr>
            <p:ph type="ctrTitle"/>
          </p:nvPr>
        </p:nvSpPr>
        <p:spPr>
          <a:xfrm>
            <a:off x="457200" y="1657350"/>
            <a:ext cx="8212886" cy="2397919"/>
          </a:xfrm>
        </p:spPr>
        <p:txBody>
          <a:bodyPr/>
          <a:lstStyle/>
          <a:p>
            <a:pPr algn="ctr"/>
            <a:r>
              <a:rPr lang="en-US" sz="6600" dirty="0">
                <a:latin typeface="Intel Clear Pro" panose="020B0804020202060201" pitchFamily="34" charset="0"/>
                <a:ea typeface="Intel Clear Pro" panose="020B0804020202060201" pitchFamily="34" charset="0"/>
                <a:cs typeface="Intel Clear Pro" panose="020B0804020202060201" pitchFamily="34" charset="0"/>
              </a:rPr>
              <a:t>INTRODUCTION TO ELECTRONICS </a:t>
            </a:r>
            <a:br>
              <a:rPr lang="en-US" sz="6600" dirty="0">
                <a:latin typeface="Intel Clear Pro" panose="020B0804020202060201" pitchFamily="34" charset="0"/>
                <a:ea typeface="Intel Clear Pro" panose="020B0804020202060201" pitchFamily="34" charset="0"/>
                <a:cs typeface="Intel Clear Pro" panose="020B0804020202060201" pitchFamily="34" charset="0"/>
              </a:rPr>
            </a:br>
            <a:r>
              <a:rPr lang="en-US" sz="6600" dirty="0">
                <a:latin typeface="Intel Clear Pro" panose="020B0804020202060201" pitchFamily="34" charset="0"/>
                <a:ea typeface="Intel Clear Pro" panose="020B0804020202060201" pitchFamily="34" charset="0"/>
                <a:cs typeface="Intel Clear Pro" panose="020B0804020202060201" pitchFamily="34" charset="0"/>
              </a:rPr>
              <a:t>HIGH LEVEL DESIGN</a:t>
            </a:r>
          </a:p>
        </p:txBody>
      </p:sp>
    </p:spTree>
    <p:extLst>
      <p:ext uri="{BB962C8B-B14F-4D97-AF65-F5344CB8AC3E}">
        <p14:creationId xmlns:p14="http://schemas.microsoft.com/office/powerpoint/2010/main" val="159825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452525-142D-4EB9-9DA9-DA5192E89191}"/>
              </a:ext>
            </a:extLst>
          </p:cNvPr>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a:extLst>
              <a:ext uri="{FF2B5EF4-FFF2-40B4-BE49-F238E27FC236}">
                <a16:creationId xmlns:a16="http://schemas.microsoft.com/office/drawing/2014/main" id="{BDCF62FE-F216-415A-AB8C-D11AFAADB045}"/>
              </a:ext>
            </a:extLst>
          </p:cNvPr>
          <p:cNvSpPr>
            <a:spLocks noGrp="1"/>
          </p:cNvSpPr>
          <p:nvPr>
            <p:ph type="title"/>
          </p:nvPr>
        </p:nvSpPr>
        <p:spPr/>
        <p:txBody>
          <a:bodyPr/>
          <a:lstStyle/>
          <a:p>
            <a:r>
              <a:rPr lang="en-US" dirty="0"/>
              <a:t>CPU vs GPU vs ASIC vs FPGA</a:t>
            </a:r>
          </a:p>
        </p:txBody>
      </p:sp>
      <p:graphicFrame>
        <p:nvGraphicFramePr>
          <p:cNvPr id="5" name="Content Placeholder 4">
            <a:extLst>
              <a:ext uri="{FF2B5EF4-FFF2-40B4-BE49-F238E27FC236}">
                <a16:creationId xmlns:a16="http://schemas.microsoft.com/office/drawing/2014/main" id="{73BB602A-8621-4941-A6C3-AAB1DD23C680}"/>
              </a:ext>
            </a:extLst>
          </p:cNvPr>
          <p:cNvGraphicFramePr>
            <a:graphicFrameLocks noGrp="1"/>
          </p:cNvGraphicFramePr>
          <p:nvPr>
            <p:ph sz="quarter" idx="13"/>
          </p:nvPr>
        </p:nvGraphicFramePr>
        <p:xfrm>
          <a:off x="455613" y="1644650"/>
          <a:ext cx="7721092" cy="1854200"/>
        </p:xfrm>
        <a:graphic>
          <a:graphicData uri="http://schemas.openxmlformats.org/drawingml/2006/table">
            <a:tbl>
              <a:tblPr firstRow="1" bandRow="1">
                <a:tableStyleId>{5C22544A-7EE6-4342-B048-85BDC9FD1C3A}</a:tableStyleId>
              </a:tblPr>
              <a:tblGrid>
                <a:gridCol w="998506">
                  <a:extLst>
                    <a:ext uri="{9D8B030D-6E8A-4147-A177-3AD203B41FA5}">
                      <a16:colId xmlns:a16="http://schemas.microsoft.com/office/drawing/2014/main" val="3408696194"/>
                    </a:ext>
                  </a:extLst>
                </a:gridCol>
                <a:gridCol w="2608580">
                  <a:extLst>
                    <a:ext uri="{9D8B030D-6E8A-4147-A177-3AD203B41FA5}">
                      <a16:colId xmlns:a16="http://schemas.microsoft.com/office/drawing/2014/main" val="2419221871"/>
                    </a:ext>
                  </a:extLst>
                </a:gridCol>
                <a:gridCol w="2057003">
                  <a:extLst>
                    <a:ext uri="{9D8B030D-6E8A-4147-A177-3AD203B41FA5}">
                      <a16:colId xmlns:a16="http://schemas.microsoft.com/office/drawing/2014/main" val="1575058086"/>
                    </a:ext>
                  </a:extLst>
                </a:gridCol>
                <a:gridCol w="2057003">
                  <a:extLst>
                    <a:ext uri="{9D8B030D-6E8A-4147-A177-3AD203B41FA5}">
                      <a16:colId xmlns:a16="http://schemas.microsoft.com/office/drawing/2014/main" val="3056415452"/>
                    </a:ext>
                  </a:extLst>
                </a:gridCol>
              </a:tblGrid>
              <a:tr h="370840">
                <a:tc>
                  <a:txBody>
                    <a:bodyPr/>
                    <a:lstStyle/>
                    <a:p>
                      <a:pPr algn="ctr"/>
                      <a:r>
                        <a:rPr lang="en-US" dirty="0"/>
                        <a:t>Device</a:t>
                      </a:r>
                    </a:p>
                  </a:txBody>
                  <a:tcPr/>
                </a:tc>
                <a:tc>
                  <a:txBody>
                    <a:bodyPr/>
                    <a:lstStyle/>
                    <a:p>
                      <a:pPr algn="ctr"/>
                      <a:r>
                        <a:rPr lang="en-US" dirty="0"/>
                        <a:t>Ease of Programming</a:t>
                      </a:r>
                    </a:p>
                  </a:txBody>
                  <a:tcPr/>
                </a:tc>
                <a:tc>
                  <a:txBody>
                    <a:bodyPr/>
                    <a:lstStyle/>
                    <a:p>
                      <a:pPr algn="ctr"/>
                      <a:r>
                        <a:rPr lang="en-US" dirty="0"/>
                        <a:t>Efficiency</a:t>
                      </a:r>
                    </a:p>
                  </a:txBody>
                  <a:tcPr/>
                </a:tc>
                <a:tc>
                  <a:txBody>
                    <a:bodyPr/>
                    <a:lstStyle/>
                    <a:p>
                      <a:pPr algn="ctr"/>
                      <a:r>
                        <a:rPr lang="en-US" dirty="0"/>
                        <a:t>Power</a:t>
                      </a:r>
                    </a:p>
                  </a:txBody>
                  <a:tcPr/>
                </a:tc>
                <a:extLst>
                  <a:ext uri="{0D108BD9-81ED-4DB2-BD59-A6C34878D82A}">
                    <a16:rowId xmlns:a16="http://schemas.microsoft.com/office/drawing/2014/main" val="4162068071"/>
                  </a:ext>
                </a:extLst>
              </a:tr>
              <a:tr h="370840">
                <a:tc>
                  <a:txBody>
                    <a:bodyPr/>
                    <a:lstStyle/>
                    <a:p>
                      <a:pPr algn="ctr"/>
                      <a:r>
                        <a:rPr lang="en-US" dirty="0"/>
                        <a:t>CPU</a:t>
                      </a:r>
                    </a:p>
                  </a:txBody>
                  <a:tcPr/>
                </a:tc>
                <a:tc>
                  <a:txBody>
                    <a:bodyPr/>
                    <a:lstStyle/>
                    <a:p>
                      <a:pPr algn="ctr"/>
                      <a:r>
                        <a:rPr lang="en-US" dirty="0">
                          <a:solidFill>
                            <a:srgbClr val="00B050"/>
                          </a:solidFill>
                        </a:rPr>
                        <a:t>Easy</a:t>
                      </a:r>
                    </a:p>
                  </a:txBody>
                  <a:tcPr/>
                </a:tc>
                <a:tc>
                  <a:txBody>
                    <a:bodyPr/>
                    <a:lstStyle/>
                    <a:p>
                      <a:pPr algn="ctr"/>
                      <a:r>
                        <a:rPr lang="en-US" dirty="0">
                          <a:solidFill>
                            <a:srgbClr val="FF0000"/>
                          </a:solidFill>
                        </a:rPr>
                        <a:t>Low</a:t>
                      </a:r>
                    </a:p>
                  </a:txBody>
                  <a:tcPr/>
                </a:tc>
                <a:tc>
                  <a:txBody>
                    <a:bodyPr/>
                    <a:lstStyle/>
                    <a:p>
                      <a:pPr algn="ctr"/>
                      <a:r>
                        <a:rPr lang="en-US" sz="1400" dirty="0">
                          <a:solidFill>
                            <a:schemeClr val="accent6">
                              <a:lumMod val="75000"/>
                            </a:schemeClr>
                          </a:solidFill>
                        </a:rPr>
                        <a:t>Medium</a:t>
                      </a:r>
                      <a:r>
                        <a:rPr lang="en-US" dirty="0">
                          <a:solidFill>
                            <a:schemeClr val="accent6">
                              <a:lumMod val="75000"/>
                            </a:schemeClr>
                          </a:solidFill>
                        </a:rPr>
                        <a:t>-</a:t>
                      </a:r>
                      <a:r>
                        <a:rPr lang="en-US" dirty="0">
                          <a:solidFill>
                            <a:srgbClr val="FF0000"/>
                          </a:solidFill>
                        </a:rPr>
                        <a:t>High</a:t>
                      </a:r>
                    </a:p>
                  </a:txBody>
                  <a:tcPr/>
                </a:tc>
                <a:extLst>
                  <a:ext uri="{0D108BD9-81ED-4DB2-BD59-A6C34878D82A}">
                    <a16:rowId xmlns:a16="http://schemas.microsoft.com/office/drawing/2014/main" val="2599862718"/>
                  </a:ext>
                </a:extLst>
              </a:tr>
              <a:tr h="370840">
                <a:tc>
                  <a:txBody>
                    <a:bodyPr/>
                    <a:lstStyle/>
                    <a:p>
                      <a:pPr algn="ctr"/>
                      <a:r>
                        <a:rPr lang="en-US" dirty="0"/>
                        <a:t>GPU</a:t>
                      </a:r>
                    </a:p>
                  </a:txBody>
                  <a:tcPr/>
                </a:tc>
                <a:tc>
                  <a:txBody>
                    <a:bodyPr/>
                    <a:lstStyle/>
                    <a:p>
                      <a:pPr algn="ctr"/>
                      <a:r>
                        <a:rPr lang="en-US" dirty="0">
                          <a:solidFill>
                            <a:schemeClr val="accent6">
                              <a:lumMod val="75000"/>
                            </a:schemeClr>
                          </a:solidFill>
                        </a:rPr>
                        <a:t>Medium</a:t>
                      </a:r>
                    </a:p>
                  </a:txBody>
                  <a:tcPr/>
                </a:tc>
                <a:tc>
                  <a:txBody>
                    <a:bodyPr/>
                    <a:lstStyle/>
                    <a:p>
                      <a:pPr algn="ctr"/>
                      <a:r>
                        <a:rPr lang="en-US" sz="1400" dirty="0">
                          <a:solidFill>
                            <a:schemeClr val="accent6">
                              <a:lumMod val="75000"/>
                            </a:schemeClr>
                          </a:solidFill>
                        </a:rPr>
                        <a:t>Medium</a:t>
                      </a:r>
                      <a:r>
                        <a:rPr lang="en-US" dirty="0">
                          <a:solidFill>
                            <a:schemeClr val="accent6">
                              <a:lumMod val="75000"/>
                            </a:schemeClr>
                          </a:solidFill>
                        </a:rPr>
                        <a:t>-</a:t>
                      </a:r>
                      <a:r>
                        <a:rPr lang="en-US" dirty="0">
                          <a:solidFill>
                            <a:srgbClr val="00B050"/>
                          </a:solidFill>
                        </a:rPr>
                        <a:t>High</a:t>
                      </a:r>
                    </a:p>
                  </a:txBody>
                  <a:tcPr/>
                </a:tc>
                <a:tc>
                  <a:txBody>
                    <a:bodyPr/>
                    <a:lstStyle/>
                    <a:p>
                      <a:pPr algn="ctr"/>
                      <a:r>
                        <a:rPr lang="en-US" dirty="0">
                          <a:solidFill>
                            <a:srgbClr val="FF0000"/>
                          </a:solidFill>
                        </a:rPr>
                        <a:t>High</a:t>
                      </a:r>
                    </a:p>
                  </a:txBody>
                  <a:tcPr/>
                </a:tc>
                <a:extLst>
                  <a:ext uri="{0D108BD9-81ED-4DB2-BD59-A6C34878D82A}">
                    <a16:rowId xmlns:a16="http://schemas.microsoft.com/office/drawing/2014/main" val="803089498"/>
                  </a:ext>
                </a:extLst>
              </a:tr>
              <a:tr h="370840">
                <a:tc>
                  <a:txBody>
                    <a:bodyPr/>
                    <a:lstStyle/>
                    <a:p>
                      <a:pPr algn="ctr"/>
                      <a:r>
                        <a:rPr lang="en-US" dirty="0"/>
                        <a:t>ASIC</a:t>
                      </a:r>
                    </a:p>
                  </a:txBody>
                  <a:tcPr/>
                </a:tc>
                <a:tc>
                  <a:txBody>
                    <a:bodyPr/>
                    <a:lstStyle/>
                    <a:p>
                      <a:pPr algn="ctr"/>
                      <a:r>
                        <a:rPr lang="en-US" dirty="0"/>
                        <a:t>N/A</a:t>
                      </a:r>
                    </a:p>
                  </a:txBody>
                  <a:tcPr/>
                </a:tc>
                <a:tc>
                  <a:txBody>
                    <a:bodyPr/>
                    <a:lstStyle/>
                    <a:p>
                      <a:pPr algn="ctr"/>
                      <a:r>
                        <a:rPr lang="en-US" dirty="0">
                          <a:solidFill>
                            <a:srgbClr val="00B050"/>
                          </a:solidFill>
                        </a:rPr>
                        <a:t>Very High</a:t>
                      </a:r>
                    </a:p>
                  </a:txBody>
                  <a:tcPr/>
                </a:tc>
                <a:tc>
                  <a:txBody>
                    <a:bodyPr/>
                    <a:lstStyle/>
                    <a:p>
                      <a:pPr algn="ctr"/>
                      <a:r>
                        <a:rPr lang="en-US" dirty="0">
                          <a:solidFill>
                            <a:srgbClr val="00B050"/>
                          </a:solidFill>
                        </a:rPr>
                        <a:t>Low</a:t>
                      </a:r>
                    </a:p>
                  </a:txBody>
                  <a:tcPr/>
                </a:tc>
                <a:extLst>
                  <a:ext uri="{0D108BD9-81ED-4DB2-BD59-A6C34878D82A}">
                    <a16:rowId xmlns:a16="http://schemas.microsoft.com/office/drawing/2014/main" val="3881791834"/>
                  </a:ext>
                </a:extLst>
              </a:tr>
              <a:tr h="370840">
                <a:tc>
                  <a:txBody>
                    <a:bodyPr/>
                    <a:lstStyle/>
                    <a:p>
                      <a:pPr algn="ctr"/>
                      <a:r>
                        <a:rPr lang="en-US" dirty="0"/>
                        <a:t>FPGA</a:t>
                      </a:r>
                    </a:p>
                  </a:txBody>
                  <a:tcPr/>
                </a:tc>
                <a:tc>
                  <a:txBody>
                    <a:bodyPr/>
                    <a:lstStyle/>
                    <a:p>
                      <a:pPr algn="ctr"/>
                      <a:r>
                        <a:rPr lang="en-US" dirty="0">
                          <a:solidFill>
                            <a:srgbClr val="FF0000"/>
                          </a:solidFill>
                        </a:rPr>
                        <a:t>Hard</a:t>
                      </a:r>
                    </a:p>
                  </a:txBody>
                  <a:tcPr/>
                </a:tc>
                <a:tc>
                  <a:txBody>
                    <a:bodyPr/>
                    <a:lstStyle/>
                    <a:p>
                      <a:pPr algn="ctr"/>
                      <a:r>
                        <a:rPr lang="en-US" dirty="0">
                          <a:solidFill>
                            <a:srgbClr val="00B050"/>
                          </a:solidFill>
                        </a:rPr>
                        <a:t>High</a:t>
                      </a:r>
                    </a:p>
                  </a:txBody>
                  <a:tcPr/>
                </a:tc>
                <a:tc>
                  <a:txBody>
                    <a:bodyPr/>
                    <a:lstStyle/>
                    <a:p>
                      <a:pPr algn="ctr"/>
                      <a:r>
                        <a:rPr lang="en-US" dirty="0">
                          <a:solidFill>
                            <a:schemeClr val="accent6">
                              <a:lumMod val="75000"/>
                            </a:schemeClr>
                          </a:solidFill>
                        </a:rPr>
                        <a:t>Medium-</a:t>
                      </a:r>
                      <a:r>
                        <a:rPr lang="en-US" sz="1400" dirty="0">
                          <a:solidFill>
                            <a:srgbClr val="FF0000"/>
                          </a:solidFill>
                        </a:rPr>
                        <a:t>High</a:t>
                      </a:r>
                      <a:endParaRPr lang="en-US" dirty="0">
                        <a:solidFill>
                          <a:srgbClr val="FF0000"/>
                        </a:solidFill>
                      </a:endParaRPr>
                    </a:p>
                  </a:txBody>
                  <a:tcPr/>
                </a:tc>
                <a:extLst>
                  <a:ext uri="{0D108BD9-81ED-4DB2-BD59-A6C34878D82A}">
                    <a16:rowId xmlns:a16="http://schemas.microsoft.com/office/drawing/2014/main" val="1445186842"/>
                  </a:ext>
                </a:extLst>
              </a:tr>
            </a:tbl>
          </a:graphicData>
        </a:graphic>
      </p:graphicFrame>
    </p:spTree>
    <p:extLst>
      <p:ext uri="{BB962C8B-B14F-4D97-AF65-F5344CB8AC3E}">
        <p14:creationId xmlns:p14="http://schemas.microsoft.com/office/powerpoint/2010/main" val="4104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DESIGN ENTRY METHODS</a:t>
            </a:r>
          </a:p>
        </p:txBody>
      </p:sp>
    </p:spTree>
    <p:custDataLst>
      <p:tags r:id="rId1"/>
    </p:custDataLst>
    <p:extLst>
      <p:ext uri="{BB962C8B-B14F-4D97-AF65-F5344CB8AC3E}">
        <p14:creationId xmlns:p14="http://schemas.microsoft.com/office/powerpoint/2010/main" val="125955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44A3-B674-4E91-A190-25DC67A8013E}"/>
              </a:ext>
            </a:extLst>
          </p:cNvPr>
          <p:cNvSpPr>
            <a:spLocks noGrp="1"/>
          </p:cNvSpPr>
          <p:nvPr>
            <p:ph type="title"/>
          </p:nvPr>
        </p:nvSpPr>
        <p:spPr>
          <a:xfrm>
            <a:off x="473088" y="77715"/>
            <a:ext cx="8397643" cy="584490"/>
          </a:xfrm>
        </p:spPr>
        <p:txBody>
          <a:bodyPr/>
          <a:lstStyle/>
          <a:p>
            <a:r>
              <a:rPr lang="en-US" dirty="0"/>
              <a:t>History of Digital Electronic Design Descriptions</a:t>
            </a:r>
          </a:p>
        </p:txBody>
      </p:sp>
      <p:sp>
        <p:nvSpPr>
          <p:cNvPr id="3" name="Slide Number Placeholder 2">
            <a:extLst>
              <a:ext uri="{FF2B5EF4-FFF2-40B4-BE49-F238E27FC236}">
                <a16:creationId xmlns:a16="http://schemas.microsoft.com/office/drawing/2014/main" id="{CA1E3541-2C31-469E-A394-1EF5061DE91E}"/>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12</a:t>
            </a:fld>
            <a:endParaRPr lang="en-US" dirty="0">
              <a:solidFill>
                <a:prstClr val="white"/>
              </a:solidFill>
            </a:endParaRPr>
          </a:p>
        </p:txBody>
      </p:sp>
      <p:sp>
        <p:nvSpPr>
          <p:cNvPr id="5" name="Content Placeholder 3">
            <a:extLst>
              <a:ext uri="{FF2B5EF4-FFF2-40B4-BE49-F238E27FC236}">
                <a16:creationId xmlns:a16="http://schemas.microsoft.com/office/drawing/2014/main" id="{02A79ACE-23E7-4154-8A88-28DAA7F25BBB}"/>
              </a:ext>
            </a:extLst>
          </p:cNvPr>
          <p:cNvSpPr>
            <a:spLocks noGrp="1"/>
          </p:cNvSpPr>
          <p:nvPr>
            <p:ph idx="11"/>
          </p:nvPr>
        </p:nvSpPr>
        <p:spPr>
          <a:xfrm>
            <a:off x="365401" y="619988"/>
            <a:ext cx="8413197" cy="2087074"/>
          </a:xfrm>
        </p:spPr>
        <p:txBody>
          <a:bodyPr>
            <a:normAutofit/>
          </a:bodyPr>
          <a:lstStyle/>
          <a:p>
            <a:pPr>
              <a:buFont typeface="Wingdings" panose="05000000000000000000" pitchFamily="2" charset="2"/>
              <a:buChar char="§"/>
            </a:pPr>
            <a:r>
              <a:rPr lang="en-US" sz="1800" dirty="0"/>
              <a:t>Manual Design – Designer manually described each layer</a:t>
            </a:r>
          </a:p>
          <a:p>
            <a:pPr>
              <a:spcBef>
                <a:spcPts val="0"/>
              </a:spcBef>
              <a:buFont typeface="Wingdings" panose="05000000000000000000" pitchFamily="2" charset="2"/>
              <a:buChar char="§"/>
            </a:pPr>
            <a:r>
              <a:rPr lang="en-US" sz="1800" dirty="0"/>
              <a:t>Early ASIC/FPGA CAD – Netlist manual entry / 1</a:t>
            </a:r>
            <a:r>
              <a:rPr lang="en-US" sz="1800" baseline="30000" dirty="0"/>
              <a:t>st</a:t>
            </a:r>
            <a:r>
              <a:rPr lang="en-US" sz="1800" dirty="0"/>
              <a:t> generation place and route</a:t>
            </a:r>
          </a:p>
          <a:p>
            <a:pPr>
              <a:spcBef>
                <a:spcPts val="0"/>
              </a:spcBef>
              <a:buFont typeface="Wingdings" panose="05000000000000000000" pitchFamily="2" charset="2"/>
              <a:buChar char="§"/>
            </a:pPr>
            <a:r>
              <a:rPr lang="en-US" sz="1800" dirty="0"/>
              <a:t>Espresso and other first generation optimizers – truth table reduction</a:t>
            </a:r>
          </a:p>
          <a:p>
            <a:pPr>
              <a:spcBef>
                <a:spcPts val="0"/>
              </a:spcBef>
              <a:buFont typeface="Wingdings" panose="05000000000000000000" pitchFamily="2" charset="2"/>
              <a:buChar char="§"/>
            </a:pPr>
            <a:r>
              <a:rPr lang="en-US" sz="1800" dirty="0"/>
              <a:t>Verilog and VHDL go mainstream</a:t>
            </a:r>
          </a:p>
          <a:p>
            <a:pPr>
              <a:spcBef>
                <a:spcPts val="0"/>
              </a:spcBef>
              <a:buFont typeface="Wingdings" panose="05000000000000000000" pitchFamily="2" charset="2"/>
              <a:buChar char="§"/>
            </a:pPr>
            <a:r>
              <a:rPr lang="en-US" sz="1800" dirty="0"/>
              <a:t>System Verilog and Verification centric methods</a:t>
            </a:r>
          </a:p>
          <a:p>
            <a:pPr>
              <a:spcBef>
                <a:spcPts val="0"/>
              </a:spcBef>
              <a:buFont typeface="Wingdings" panose="05000000000000000000" pitchFamily="2" charset="2"/>
              <a:buChar char="§"/>
            </a:pPr>
            <a:r>
              <a:rPr lang="en-US" sz="1800" dirty="0"/>
              <a:t>High Level Design – abstract away hardware details so that the software community can program ASICs and FPGAs</a:t>
            </a:r>
          </a:p>
          <a:p>
            <a:pPr>
              <a:spcBef>
                <a:spcPts val="0"/>
              </a:spcBef>
              <a:buFont typeface="Wingdings" panose="05000000000000000000" pitchFamily="2" charset="2"/>
              <a:buChar char="§"/>
            </a:pPr>
            <a:endParaRPr lang="en-US" sz="1800" dirty="0"/>
          </a:p>
          <a:p>
            <a:pPr marL="0" indent="0">
              <a:spcBef>
                <a:spcPts val="0"/>
              </a:spcBef>
              <a:buNone/>
            </a:pPr>
            <a:endParaRPr lang="en-US" sz="1800" dirty="0"/>
          </a:p>
        </p:txBody>
      </p:sp>
      <p:cxnSp>
        <p:nvCxnSpPr>
          <p:cNvPr id="6" name="Straight Connector 5">
            <a:extLst>
              <a:ext uri="{FF2B5EF4-FFF2-40B4-BE49-F238E27FC236}">
                <a16:creationId xmlns:a16="http://schemas.microsoft.com/office/drawing/2014/main" id="{5437E18F-48E9-4518-9742-F653BD8435DC}"/>
              </a:ext>
            </a:extLst>
          </p:cNvPr>
          <p:cNvCxnSpPr/>
          <p:nvPr/>
        </p:nvCxnSpPr>
        <p:spPr>
          <a:xfrm>
            <a:off x="609600" y="4019550"/>
            <a:ext cx="79248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5666BB0-91C0-49C7-B40A-B58504AA87EB}"/>
              </a:ext>
            </a:extLst>
          </p:cNvPr>
          <p:cNvSpPr txBox="1"/>
          <p:nvPr/>
        </p:nvSpPr>
        <p:spPr>
          <a:xfrm>
            <a:off x="473088" y="4248150"/>
            <a:ext cx="314189" cy="169277"/>
          </a:xfrm>
          <a:prstGeom prst="rect">
            <a:avLst/>
          </a:prstGeom>
          <a:noFill/>
        </p:spPr>
        <p:txBody>
          <a:bodyPr vert="horz" wrap="none" lIns="0" tIns="0" rIns="0" bIns="0" rtlCol="0">
            <a:spAutoFit/>
          </a:bodyPr>
          <a:lstStyle/>
          <a:p>
            <a:r>
              <a:rPr lang="en-US" sz="1100" dirty="0">
                <a:solidFill>
                  <a:srgbClr val="003C71"/>
                </a:solidFill>
              </a:rPr>
              <a:t>1960</a:t>
            </a:r>
          </a:p>
        </p:txBody>
      </p:sp>
      <p:sp>
        <p:nvSpPr>
          <p:cNvPr id="8" name="TextBox 7">
            <a:extLst>
              <a:ext uri="{FF2B5EF4-FFF2-40B4-BE49-F238E27FC236}">
                <a16:creationId xmlns:a16="http://schemas.microsoft.com/office/drawing/2014/main" id="{7A26D683-0D8F-4AA8-9827-8DA322F37D39}"/>
              </a:ext>
            </a:extLst>
          </p:cNvPr>
          <p:cNvSpPr txBox="1"/>
          <p:nvPr/>
        </p:nvSpPr>
        <p:spPr>
          <a:xfrm>
            <a:off x="1676400" y="4248150"/>
            <a:ext cx="314189" cy="169277"/>
          </a:xfrm>
          <a:prstGeom prst="rect">
            <a:avLst/>
          </a:prstGeom>
          <a:noFill/>
        </p:spPr>
        <p:txBody>
          <a:bodyPr vert="horz" wrap="none" lIns="0" tIns="0" rIns="0" bIns="0" rtlCol="0">
            <a:spAutoFit/>
          </a:bodyPr>
          <a:lstStyle/>
          <a:p>
            <a:r>
              <a:rPr lang="en-US" sz="1100" dirty="0">
                <a:solidFill>
                  <a:srgbClr val="003C71"/>
                </a:solidFill>
              </a:rPr>
              <a:t>1970</a:t>
            </a:r>
          </a:p>
        </p:txBody>
      </p:sp>
      <p:sp>
        <p:nvSpPr>
          <p:cNvPr id="17" name="TextBox 16">
            <a:extLst>
              <a:ext uri="{FF2B5EF4-FFF2-40B4-BE49-F238E27FC236}">
                <a16:creationId xmlns:a16="http://schemas.microsoft.com/office/drawing/2014/main" id="{D813FB3D-E71E-4FD0-9F87-6E108275B26C}"/>
              </a:ext>
            </a:extLst>
          </p:cNvPr>
          <p:cNvSpPr txBox="1"/>
          <p:nvPr/>
        </p:nvSpPr>
        <p:spPr>
          <a:xfrm>
            <a:off x="2879712" y="4219197"/>
            <a:ext cx="314189" cy="169277"/>
          </a:xfrm>
          <a:prstGeom prst="rect">
            <a:avLst/>
          </a:prstGeom>
          <a:noFill/>
        </p:spPr>
        <p:txBody>
          <a:bodyPr vert="horz" wrap="none" lIns="0" tIns="0" rIns="0" bIns="0" rtlCol="0">
            <a:spAutoFit/>
          </a:bodyPr>
          <a:lstStyle/>
          <a:p>
            <a:r>
              <a:rPr lang="en-US" sz="1100" dirty="0">
                <a:solidFill>
                  <a:srgbClr val="003C71"/>
                </a:solidFill>
              </a:rPr>
              <a:t>1980</a:t>
            </a:r>
          </a:p>
        </p:txBody>
      </p:sp>
      <p:sp>
        <p:nvSpPr>
          <p:cNvPr id="18" name="TextBox 17">
            <a:extLst>
              <a:ext uri="{FF2B5EF4-FFF2-40B4-BE49-F238E27FC236}">
                <a16:creationId xmlns:a16="http://schemas.microsoft.com/office/drawing/2014/main" id="{F7A3691D-823D-4DCD-80FD-78483E7FDD44}"/>
              </a:ext>
            </a:extLst>
          </p:cNvPr>
          <p:cNvSpPr txBox="1"/>
          <p:nvPr/>
        </p:nvSpPr>
        <p:spPr>
          <a:xfrm>
            <a:off x="4083024" y="4219196"/>
            <a:ext cx="314189" cy="169277"/>
          </a:xfrm>
          <a:prstGeom prst="rect">
            <a:avLst/>
          </a:prstGeom>
          <a:noFill/>
        </p:spPr>
        <p:txBody>
          <a:bodyPr vert="horz" wrap="none" lIns="0" tIns="0" rIns="0" bIns="0" rtlCol="0">
            <a:spAutoFit/>
          </a:bodyPr>
          <a:lstStyle/>
          <a:p>
            <a:r>
              <a:rPr lang="en-US" sz="1100" dirty="0">
                <a:solidFill>
                  <a:srgbClr val="003C71"/>
                </a:solidFill>
              </a:rPr>
              <a:t>1990</a:t>
            </a:r>
          </a:p>
        </p:txBody>
      </p:sp>
      <p:sp>
        <p:nvSpPr>
          <p:cNvPr id="19" name="TextBox 18">
            <a:extLst>
              <a:ext uri="{FF2B5EF4-FFF2-40B4-BE49-F238E27FC236}">
                <a16:creationId xmlns:a16="http://schemas.microsoft.com/office/drawing/2014/main" id="{D4294C72-4476-4C3B-9B39-63B3476BA669}"/>
              </a:ext>
            </a:extLst>
          </p:cNvPr>
          <p:cNvSpPr txBox="1"/>
          <p:nvPr/>
        </p:nvSpPr>
        <p:spPr>
          <a:xfrm>
            <a:off x="5286336" y="4219195"/>
            <a:ext cx="314189" cy="169277"/>
          </a:xfrm>
          <a:prstGeom prst="rect">
            <a:avLst/>
          </a:prstGeom>
          <a:noFill/>
        </p:spPr>
        <p:txBody>
          <a:bodyPr vert="horz" wrap="none" lIns="0" tIns="0" rIns="0" bIns="0" rtlCol="0">
            <a:spAutoFit/>
          </a:bodyPr>
          <a:lstStyle/>
          <a:p>
            <a:r>
              <a:rPr lang="en-US" sz="1100" dirty="0">
                <a:solidFill>
                  <a:srgbClr val="003C71"/>
                </a:solidFill>
              </a:rPr>
              <a:t>2000</a:t>
            </a:r>
          </a:p>
        </p:txBody>
      </p:sp>
      <p:sp>
        <p:nvSpPr>
          <p:cNvPr id="20" name="TextBox 19">
            <a:extLst>
              <a:ext uri="{FF2B5EF4-FFF2-40B4-BE49-F238E27FC236}">
                <a16:creationId xmlns:a16="http://schemas.microsoft.com/office/drawing/2014/main" id="{C59525E1-8520-4433-A0D4-F147E8238C6D}"/>
              </a:ext>
            </a:extLst>
          </p:cNvPr>
          <p:cNvSpPr txBox="1"/>
          <p:nvPr/>
        </p:nvSpPr>
        <p:spPr>
          <a:xfrm>
            <a:off x="6489648" y="4219194"/>
            <a:ext cx="314189" cy="169277"/>
          </a:xfrm>
          <a:prstGeom prst="rect">
            <a:avLst/>
          </a:prstGeom>
          <a:noFill/>
        </p:spPr>
        <p:txBody>
          <a:bodyPr vert="horz" wrap="none" lIns="0" tIns="0" rIns="0" bIns="0" rtlCol="0">
            <a:spAutoFit/>
          </a:bodyPr>
          <a:lstStyle/>
          <a:p>
            <a:r>
              <a:rPr lang="en-US" sz="1100" dirty="0">
                <a:solidFill>
                  <a:srgbClr val="003C71"/>
                </a:solidFill>
              </a:rPr>
              <a:t>2010</a:t>
            </a:r>
          </a:p>
        </p:txBody>
      </p:sp>
      <p:sp>
        <p:nvSpPr>
          <p:cNvPr id="21" name="TextBox 20">
            <a:extLst>
              <a:ext uri="{FF2B5EF4-FFF2-40B4-BE49-F238E27FC236}">
                <a16:creationId xmlns:a16="http://schemas.microsoft.com/office/drawing/2014/main" id="{3774C62C-E2E2-4D64-A3F3-77DB30B5F527}"/>
              </a:ext>
            </a:extLst>
          </p:cNvPr>
          <p:cNvSpPr txBox="1"/>
          <p:nvPr/>
        </p:nvSpPr>
        <p:spPr>
          <a:xfrm>
            <a:off x="7692960" y="4219193"/>
            <a:ext cx="314189" cy="169277"/>
          </a:xfrm>
          <a:prstGeom prst="rect">
            <a:avLst/>
          </a:prstGeom>
          <a:noFill/>
        </p:spPr>
        <p:txBody>
          <a:bodyPr vert="horz" wrap="none" lIns="0" tIns="0" rIns="0" bIns="0" rtlCol="0">
            <a:spAutoFit/>
          </a:bodyPr>
          <a:lstStyle/>
          <a:p>
            <a:r>
              <a:rPr lang="en-US" sz="1100" dirty="0">
                <a:solidFill>
                  <a:srgbClr val="003C71"/>
                </a:solidFill>
              </a:rPr>
              <a:t>2020</a:t>
            </a:r>
          </a:p>
        </p:txBody>
      </p:sp>
      <p:sp>
        <p:nvSpPr>
          <p:cNvPr id="22" name="TextBox 21">
            <a:extLst>
              <a:ext uri="{FF2B5EF4-FFF2-40B4-BE49-F238E27FC236}">
                <a16:creationId xmlns:a16="http://schemas.microsoft.com/office/drawing/2014/main" id="{E120B164-A082-4301-BDD7-60A7AD16D559}"/>
              </a:ext>
            </a:extLst>
          </p:cNvPr>
          <p:cNvSpPr txBox="1"/>
          <p:nvPr/>
        </p:nvSpPr>
        <p:spPr>
          <a:xfrm>
            <a:off x="377966" y="3350419"/>
            <a:ext cx="463268" cy="169277"/>
          </a:xfrm>
          <a:prstGeom prst="rect">
            <a:avLst/>
          </a:prstGeom>
          <a:noFill/>
        </p:spPr>
        <p:txBody>
          <a:bodyPr vert="horz" wrap="none" lIns="0" tIns="0" rIns="0" bIns="0" rtlCol="0">
            <a:spAutoFit/>
          </a:bodyPr>
          <a:lstStyle/>
          <a:p>
            <a:r>
              <a:rPr lang="en-US" sz="1100" dirty="0">
                <a:solidFill>
                  <a:srgbClr val="003C71"/>
                </a:solidFill>
              </a:rPr>
              <a:t>Manual</a:t>
            </a:r>
          </a:p>
        </p:txBody>
      </p:sp>
      <p:sp>
        <p:nvSpPr>
          <p:cNvPr id="23" name="TextBox 22">
            <a:extLst>
              <a:ext uri="{FF2B5EF4-FFF2-40B4-BE49-F238E27FC236}">
                <a16:creationId xmlns:a16="http://schemas.microsoft.com/office/drawing/2014/main" id="{72B7F70F-94F4-4FC7-9F28-093BDA179CCB}"/>
              </a:ext>
            </a:extLst>
          </p:cNvPr>
          <p:cNvSpPr txBox="1"/>
          <p:nvPr/>
        </p:nvSpPr>
        <p:spPr>
          <a:xfrm>
            <a:off x="2673145" y="3106822"/>
            <a:ext cx="753411" cy="338554"/>
          </a:xfrm>
          <a:prstGeom prst="rect">
            <a:avLst/>
          </a:prstGeom>
          <a:noFill/>
        </p:spPr>
        <p:txBody>
          <a:bodyPr vert="horz" wrap="none" lIns="0" tIns="0" rIns="0" bIns="0" rtlCol="0">
            <a:spAutoFit/>
          </a:bodyPr>
          <a:lstStyle/>
          <a:p>
            <a:pPr algn="ctr"/>
            <a:r>
              <a:rPr lang="en-US" sz="1100" dirty="0">
                <a:solidFill>
                  <a:srgbClr val="003C71"/>
                </a:solidFill>
              </a:rPr>
              <a:t>ASIC/FPGA</a:t>
            </a:r>
          </a:p>
          <a:p>
            <a:pPr algn="ctr"/>
            <a:r>
              <a:rPr lang="en-US" sz="1100" dirty="0">
                <a:solidFill>
                  <a:srgbClr val="003C71"/>
                </a:solidFill>
              </a:rPr>
              <a:t>CAD</a:t>
            </a:r>
          </a:p>
        </p:txBody>
      </p:sp>
      <p:sp>
        <p:nvSpPr>
          <p:cNvPr id="24" name="TextBox 23">
            <a:extLst>
              <a:ext uri="{FF2B5EF4-FFF2-40B4-BE49-F238E27FC236}">
                <a16:creationId xmlns:a16="http://schemas.microsoft.com/office/drawing/2014/main" id="{FFC426D7-FABA-41F1-9657-F21E35AAB816}"/>
              </a:ext>
            </a:extLst>
          </p:cNvPr>
          <p:cNvSpPr txBox="1"/>
          <p:nvPr/>
        </p:nvSpPr>
        <p:spPr>
          <a:xfrm>
            <a:off x="3382252" y="2894521"/>
            <a:ext cx="440826" cy="169277"/>
          </a:xfrm>
          <a:prstGeom prst="rect">
            <a:avLst/>
          </a:prstGeom>
          <a:noFill/>
        </p:spPr>
        <p:txBody>
          <a:bodyPr vert="horz" wrap="none" lIns="0" tIns="0" rIns="0" bIns="0" rtlCol="0">
            <a:spAutoFit/>
          </a:bodyPr>
          <a:lstStyle/>
          <a:p>
            <a:pPr algn="ctr"/>
            <a:r>
              <a:rPr lang="en-US" sz="1100" dirty="0">
                <a:solidFill>
                  <a:srgbClr val="003C71"/>
                </a:solidFill>
              </a:rPr>
              <a:t>Verilog</a:t>
            </a:r>
          </a:p>
        </p:txBody>
      </p:sp>
      <p:sp>
        <p:nvSpPr>
          <p:cNvPr id="25" name="TextBox 24">
            <a:extLst>
              <a:ext uri="{FF2B5EF4-FFF2-40B4-BE49-F238E27FC236}">
                <a16:creationId xmlns:a16="http://schemas.microsoft.com/office/drawing/2014/main" id="{D32B7CF1-DD5A-4DB6-BF9A-43B1043D33D0}"/>
              </a:ext>
            </a:extLst>
          </p:cNvPr>
          <p:cNvSpPr txBox="1"/>
          <p:nvPr/>
        </p:nvSpPr>
        <p:spPr>
          <a:xfrm>
            <a:off x="3413511" y="3468695"/>
            <a:ext cx="378309" cy="169277"/>
          </a:xfrm>
          <a:prstGeom prst="rect">
            <a:avLst/>
          </a:prstGeom>
          <a:noFill/>
        </p:spPr>
        <p:txBody>
          <a:bodyPr vert="horz" wrap="none" lIns="0" tIns="0" rIns="0" bIns="0" rtlCol="0">
            <a:spAutoFit/>
          </a:bodyPr>
          <a:lstStyle/>
          <a:p>
            <a:pPr algn="ctr"/>
            <a:r>
              <a:rPr lang="en-US" sz="1100" dirty="0">
                <a:solidFill>
                  <a:srgbClr val="003C71"/>
                </a:solidFill>
              </a:rPr>
              <a:t>VHDL</a:t>
            </a:r>
          </a:p>
        </p:txBody>
      </p:sp>
      <p:sp>
        <p:nvSpPr>
          <p:cNvPr id="26" name="TextBox 25">
            <a:extLst>
              <a:ext uri="{FF2B5EF4-FFF2-40B4-BE49-F238E27FC236}">
                <a16:creationId xmlns:a16="http://schemas.microsoft.com/office/drawing/2014/main" id="{3261195C-1DA2-4551-B2B8-6093F6B2AAEE}"/>
              </a:ext>
            </a:extLst>
          </p:cNvPr>
          <p:cNvSpPr txBox="1"/>
          <p:nvPr/>
        </p:nvSpPr>
        <p:spPr>
          <a:xfrm>
            <a:off x="5730491" y="2919363"/>
            <a:ext cx="469679" cy="338554"/>
          </a:xfrm>
          <a:prstGeom prst="rect">
            <a:avLst/>
          </a:prstGeom>
          <a:noFill/>
        </p:spPr>
        <p:txBody>
          <a:bodyPr vert="horz" wrap="none" lIns="0" tIns="0" rIns="0" bIns="0" rtlCol="0">
            <a:spAutoFit/>
          </a:bodyPr>
          <a:lstStyle/>
          <a:p>
            <a:pPr algn="ctr"/>
            <a:r>
              <a:rPr lang="en-US" sz="1100" dirty="0">
                <a:solidFill>
                  <a:srgbClr val="003C71"/>
                </a:solidFill>
              </a:rPr>
              <a:t>System</a:t>
            </a:r>
          </a:p>
          <a:p>
            <a:pPr algn="ctr"/>
            <a:r>
              <a:rPr lang="en-US" sz="1100" dirty="0">
                <a:solidFill>
                  <a:srgbClr val="003C71"/>
                </a:solidFill>
              </a:rPr>
              <a:t>Verilog</a:t>
            </a:r>
          </a:p>
        </p:txBody>
      </p:sp>
      <p:sp>
        <p:nvSpPr>
          <p:cNvPr id="27" name="TextBox 26">
            <a:extLst>
              <a:ext uri="{FF2B5EF4-FFF2-40B4-BE49-F238E27FC236}">
                <a16:creationId xmlns:a16="http://schemas.microsoft.com/office/drawing/2014/main" id="{121FB13A-E28A-4EB1-8574-35B72C7B9B2E}"/>
              </a:ext>
            </a:extLst>
          </p:cNvPr>
          <p:cNvSpPr txBox="1"/>
          <p:nvPr/>
        </p:nvSpPr>
        <p:spPr>
          <a:xfrm>
            <a:off x="6707881" y="3724963"/>
            <a:ext cx="525786" cy="169277"/>
          </a:xfrm>
          <a:prstGeom prst="rect">
            <a:avLst/>
          </a:prstGeom>
          <a:noFill/>
        </p:spPr>
        <p:txBody>
          <a:bodyPr vert="horz" wrap="none" lIns="0" tIns="0" rIns="0" bIns="0" rtlCol="0">
            <a:spAutoFit/>
          </a:bodyPr>
          <a:lstStyle/>
          <a:p>
            <a:pPr algn="ctr"/>
            <a:r>
              <a:rPr lang="en-US" sz="1100" dirty="0">
                <a:solidFill>
                  <a:srgbClr val="003C71"/>
                </a:solidFill>
              </a:rPr>
              <a:t>OpenCL</a:t>
            </a:r>
          </a:p>
        </p:txBody>
      </p:sp>
      <p:sp>
        <p:nvSpPr>
          <p:cNvPr id="28" name="TextBox 27">
            <a:extLst>
              <a:ext uri="{FF2B5EF4-FFF2-40B4-BE49-F238E27FC236}">
                <a16:creationId xmlns:a16="http://schemas.microsoft.com/office/drawing/2014/main" id="{42790F4A-68E3-4C08-A447-4C3A3F852B06}"/>
              </a:ext>
            </a:extLst>
          </p:cNvPr>
          <p:cNvSpPr txBox="1"/>
          <p:nvPr/>
        </p:nvSpPr>
        <p:spPr>
          <a:xfrm>
            <a:off x="2757308" y="3540625"/>
            <a:ext cx="572273" cy="169277"/>
          </a:xfrm>
          <a:prstGeom prst="rect">
            <a:avLst/>
          </a:prstGeom>
          <a:noFill/>
        </p:spPr>
        <p:txBody>
          <a:bodyPr vert="horz" wrap="none" lIns="0" tIns="0" rIns="0" bIns="0" rtlCol="0">
            <a:spAutoFit/>
          </a:bodyPr>
          <a:lstStyle/>
          <a:p>
            <a:pPr algn="ctr"/>
            <a:r>
              <a:rPr lang="en-US" sz="1100" dirty="0">
                <a:solidFill>
                  <a:srgbClr val="003C71"/>
                </a:solidFill>
              </a:rPr>
              <a:t>espresso</a:t>
            </a:r>
          </a:p>
        </p:txBody>
      </p:sp>
      <p:sp>
        <p:nvSpPr>
          <p:cNvPr id="29" name="TextBox 28">
            <a:extLst>
              <a:ext uri="{FF2B5EF4-FFF2-40B4-BE49-F238E27FC236}">
                <a16:creationId xmlns:a16="http://schemas.microsoft.com/office/drawing/2014/main" id="{52F3CF38-8BDD-406D-AA13-CB6E5C57D452}"/>
              </a:ext>
            </a:extLst>
          </p:cNvPr>
          <p:cNvSpPr txBox="1"/>
          <p:nvPr/>
        </p:nvSpPr>
        <p:spPr>
          <a:xfrm>
            <a:off x="5631906" y="3384056"/>
            <a:ext cx="666849" cy="169277"/>
          </a:xfrm>
          <a:prstGeom prst="rect">
            <a:avLst/>
          </a:prstGeom>
          <a:noFill/>
        </p:spPr>
        <p:txBody>
          <a:bodyPr vert="horz" wrap="none" lIns="0" tIns="0" rIns="0" bIns="0" rtlCol="0">
            <a:spAutoFit/>
          </a:bodyPr>
          <a:lstStyle/>
          <a:p>
            <a:pPr algn="ctr"/>
            <a:r>
              <a:rPr lang="en-US" sz="1100" dirty="0">
                <a:solidFill>
                  <a:srgbClr val="003C71"/>
                </a:solidFill>
              </a:rPr>
              <a:t>Catapult C</a:t>
            </a:r>
          </a:p>
        </p:txBody>
      </p:sp>
      <p:sp>
        <p:nvSpPr>
          <p:cNvPr id="30" name="TextBox 29">
            <a:extLst>
              <a:ext uri="{FF2B5EF4-FFF2-40B4-BE49-F238E27FC236}">
                <a16:creationId xmlns:a16="http://schemas.microsoft.com/office/drawing/2014/main" id="{F8D46330-22C2-4737-BE6B-376C4B077342}"/>
              </a:ext>
            </a:extLst>
          </p:cNvPr>
          <p:cNvSpPr txBox="1"/>
          <p:nvPr/>
        </p:nvSpPr>
        <p:spPr>
          <a:xfrm>
            <a:off x="7512622" y="3719743"/>
            <a:ext cx="463267" cy="169277"/>
          </a:xfrm>
          <a:prstGeom prst="rect">
            <a:avLst/>
          </a:prstGeom>
          <a:noFill/>
        </p:spPr>
        <p:txBody>
          <a:bodyPr vert="horz" wrap="none" lIns="0" tIns="0" rIns="0" bIns="0" rtlCol="0">
            <a:spAutoFit/>
          </a:bodyPr>
          <a:lstStyle/>
          <a:p>
            <a:pPr algn="ctr"/>
            <a:r>
              <a:rPr lang="en-US" sz="1100" dirty="0">
                <a:solidFill>
                  <a:srgbClr val="003C71"/>
                </a:solidFill>
              </a:rPr>
              <a:t>DPC++</a:t>
            </a:r>
          </a:p>
        </p:txBody>
      </p:sp>
    </p:spTree>
    <p:extLst>
      <p:ext uri="{BB962C8B-B14F-4D97-AF65-F5344CB8AC3E}">
        <p14:creationId xmlns:p14="http://schemas.microsoft.com/office/powerpoint/2010/main" val="3153453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E333-2E55-425A-AA9B-B228E888176A}"/>
              </a:ext>
            </a:extLst>
          </p:cNvPr>
          <p:cNvSpPr>
            <a:spLocks noGrp="1"/>
          </p:cNvSpPr>
          <p:nvPr>
            <p:ph type="title"/>
          </p:nvPr>
        </p:nvSpPr>
        <p:spPr/>
        <p:txBody>
          <a:bodyPr/>
          <a:lstStyle/>
          <a:p>
            <a:r>
              <a:rPr lang="en-US" dirty="0"/>
              <a:t>1960s Manual Semiconductor Design</a:t>
            </a:r>
          </a:p>
        </p:txBody>
      </p:sp>
      <p:sp>
        <p:nvSpPr>
          <p:cNvPr id="3" name="Slide Number Placeholder 2">
            <a:extLst>
              <a:ext uri="{FF2B5EF4-FFF2-40B4-BE49-F238E27FC236}">
                <a16:creationId xmlns:a16="http://schemas.microsoft.com/office/drawing/2014/main" id="{EE47B8B4-C3EC-48C9-B077-C85F02075172}"/>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13</a:t>
            </a:fld>
            <a:endParaRPr lang="en-US" dirty="0">
              <a:solidFill>
                <a:prstClr val="white"/>
              </a:solidFill>
            </a:endParaRPr>
          </a:p>
        </p:txBody>
      </p:sp>
      <p:sp>
        <p:nvSpPr>
          <p:cNvPr id="4" name="Content Placeholder 3">
            <a:extLst>
              <a:ext uri="{FF2B5EF4-FFF2-40B4-BE49-F238E27FC236}">
                <a16:creationId xmlns:a16="http://schemas.microsoft.com/office/drawing/2014/main" id="{D3BC6649-15F1-43EE-9078-AD6584F61130}"/>
              </a:ext>
            </a:extLst>
          </p:cNvPr>
          <p:cNvSpPr>
            <a:spLocks noGrp="1"/>
          </p:cNvSpPr>
          <p:nvPr>
            <p:ph idx="11"/>
          </p:nvPr>
        </p:nvSpPr>
        <p:spPr>
          <a:xfrm>
            <a:off x="489505" y="1031529"/>
            <a:ext cx="7968695" cy="1083021"/>
          </a:xfrm>
        </p:spPr>
        <p:txBody>
          <a:bodyPr>
            <a:normAutofit/>
          </a:bodyPr>
          <a:lstStyle/>
          <a:p>
            <a:pPr>
              <a:buFont typeface="Arial" panose="020B0604020202020204" pitchFamily="34" charset="0"/>
              <a:buChar char="•"/>
            </a:pPr>
            <a:r>
              <a:rPr lang="en-US" dirty="0"/>
              <a:t>Manually drawn layout and interconnect</a:t>
            </a:r>
          </a:p>
          <a:p>
            <a:pPr>
              <a:buFont typeface="Arial" panose="020B0604020202020204" pitchFamily="34" charset="0"/>
              <a:buChar char="•"/>
            </a:pPr>
            <a:r>
              <a:rPr lang="en-US" dirty="0"/>
              <a:t>Manual checks of design rule checks (DRC)</a:t>
            </a:r>
          </a:p>
        </p:txBody>
      </p:sp>
      <p:pic>
        <p:nvPicPr>
          <p:cNvPr id="5" name="Picture 4">
            <a:extLst>
              <a:ext uri="{FF2B5EF4-FFF2-40B4-BE49-F238E27FC236}">
                <a16:creationId xmlns:a16="http://schemas.microsoft.com/office/drawing/2014/main" id="{882F44E6-2405-457F-B5B4-A44EEF55F5BD}"/>
              </a:ext>
            </a:extLst>
          </p:cNvPr>
          <p:cNvPicPr>
            <a:picLocks noChangeAspect="1"/>
          </p:cNvPicPr>
          <p:nvPr/>
        </p:nvPicPr>
        <p:blipFill>
          <a:blip r:embed="rId2"/>
          <a:stretch>
            <a:fillRect/>
          </a:stretch>
        </p:blipFill>
        <p:spPr>
          <a:xfrm>
            <a:off x="3124200" y="2313547"/>
            <a:ext cx="2143328" cy="2052272"/>
          </a:xfrm>
          <a:prstGeom prst="rect">
            <a:avLst/>
          </a:prstGeom>
        </p:spPr>
      </p:pic>
    </p:spTree>
    <p:extLst>
      <p:ext uri="{BB962C8B-B14F-4D97-AF65-F5344CB8AC3E}">
        <p14:creationId xmlns:p14="http://schemas.microsoft.com/office/powerpoint/2010/main" val="2007630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8B6E-E6E0-4043-80F7-A580FE7E6CA3}"/>
              </a:ext>
            </a:extLst>
          </p:cNvPr>
          <p:cNvSpPr>
            <a:spLocks noGrp="1"/>
          </p:cNvSpPr>
          <p:nvPr>
            <p:ph type="title"/>
          </p:nvPr>
        </p:nvSpPr>
        <p:spPr>
          <a:xfrm>
            <a:off x="489504" y="95958"/>
            <a:ext cx="8397643" cy="584490"/>
          </a:xfrm>
        </p:spPr>
        <p:txBody>
          <a:bodyPr/>
          <a:lstStyle/>
          <a:p>
            <a:r>
              <a:rPr lang="en-US" dirty="0"/>
              <a:t>1970s/1980s</a:t>
            </a:r>
          </a:p>
        </p:txBody>
      </p:sp>
      <p:sp>
        <p:nvSpPr>
          <p:cNvPr id="3" name="Slide Number Placeholder 2">
            <a:extLst>
              <a:ext uri="{FF2B5EF4-FFF2-40B4-BE49-F238E27FC236}">
                <a16:creationId xmlns:a16="http://schemas.microsoft.com/office/drawing/2014/main" id="{65A074F3-F8A9-4EC9-982A-0FFCB58271FD}"/>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14</a:t>
            </a:fld>
            <a:endParaRPr lang="en-US" dirty="0">
              <a:solidFill>
                <a:prstClr val="white"/>
              </a:solidFill>
            </a:endParaRPr>
          </a:p>
        </p:txBody>
      </p:sp>
      <p:sp>
        <p:nvSpPr>
          <p:cNvPr id="4" name="Content Placeholder 3">
            <a:extLst>
              <a:ext uri="{FF2B5EF4-FFF2-40B4-BE49-F238E27FC236}">
                <a16:creationId xmlns:a16="http://schemas.microsoft.com/office/drawing/2014/main" id="{E9859FFD-0498-42BC-A600-4C77C8919A91}"/>
              </a:ext>
            </a:extLst>
          </p:cNvPr>
          <p:cNvSpPr>
            <a:spLocks noGrp="1"/>
          </p:cNvSpPr>
          <p:nvPr>
            <p:ph idx="11"/>
          </p:nvPr>
        </p:nvSpPr>
        <p:spPr>
          <a:xfrm>
            <a:off x="304800" y="739602"/>
            <a:ext cx="8413197" cy="3664296"/>
          </a:xfrm>
        </p:spPr>
        <p:txBody>
          <a:bodyPr/>
          <a:lstStyle/>
          <a:p>
            <a:pPr>
              <a:buFont typeface="Wingdings" panose="05000000000000000000" pitchFamily="2" charset="2"/>
              <a:buChar char="§"/>
            </a:pPr>
            <a:r>
              <a:rPr lang="en-US" dirty="0"/>
              <a:t>Early EDA tools automate error prone and tedious electronic design techniques</a:t>
            </a:r>
          </a:p>
          <a:p>
            <a:pPr lvl="1">
              <a:buFont typeface="Wingdings" panose="05000000000000000000" pitchFamily="2" charset="2"/>
              <a:buChar char="§"/>
            </a:pPr>
            <a:r>
              <a:rPr lang="en-US" dirty="0"/>
              <a:t>Schematic capture</a:t>
            </a:r>
          </a:p>
          <a:p>
            <a:pPr lvl="1">
              <a:buFont typeface="Wingdings" panose="05000000000000000000" pitchFamily="2" charset="2"/>
              <a:buChar char="§"/>
            </a:pPr>
            <a:r>
              <a:rPr lang="en-US" dirty="0"/>
              <a:t>Place and route</a:t>
            </a:r>
          </a:p>
          <a:p>
            <a:pPr lvl="1">
              <a:buFont typeface="Wingdings" panose="05000000000000000000" pitchFamily="2" charset="2"/>
              <a:buChar char="§"/>
            </a:pPr>
            <a:r>
              <a:rPr lang="en-US" dirty="0"/>
              <a:t>Physical design rule checks</a:t>
            </a:r>
          </a:p>
        </p:txBody>
      </p:sp>
      <p:pic>
        <p:nvPicPr>
          <p:cNvPr id="5" name="Picture 4">
            <a:extLst>
              <a:ext uri="{FF2B5EF4-FFF2-40B4-BE49-F238E27FC236}">
                <a16:creationId xmlns:a16="http://schemas.microsoft.com/office/drawing/2014/main" id="{EA057038-20DA-468C-8E0E-599003B5FAD4}"/>
              </a:ext>
            </a:extLst>
          </p:cNvPr>
          <p:cNvPicPr>
            <a:picLocks noChangeAspect="1"/>
          </p:cNvPicPr>
          <p:nvPr/>
        </p:nvPicPr>
        <p:blipFill>
          <a:blip r:embed="rId2"/>
          <a:stretch>
            <a:fillRect/>
          </a:stretch>
        </p:blipFill>
        <p:spPr>
          <a:xfrm>
            <a:off x="685800" y="2876550"/>
            <a:ext cx="4472494" cy="1412675"/>
          </a:xfrm>
          <a:prstGeom prst="rect">
            <a:avLst/>
          </a:prstGeom>
        </p:spPr>
      </p:pic>
      <p:pic>
        <p:nvPicPr>
          <p:cNvPr id="6" name="Picture 5">
            <a:extLst>
              <a:ext uri="{FF2B5EF4-FFF2-40B4-BE49-F238E27FC236}">
                <a16:creationId xmlns:a16="http://schemas.microsoft.com/office/drawing/2014/main" id="{F636605A-EEF4-4A62-9DB4-FDD3DFE3B50A}"/>
              </a:ext>
            </a:extLst>
          </p:cNvPr>
          <p:cNvPicPr>
            <a:picLocks noChangeAspect="1"/>
          </p:cNvPicPr>
          <p:nvPr/>
        </p:nvPicPr>
        <p:blipFill>
          <a:blip r:embed="rId3"/>
          <a:stretch>
            <a:fillRect/>
          </a:stretch>
        </p:blipFill>
        <p:spPr>
          <a:xfrm>
            <a:off x="6400800" y="2571750"/>
            <a:ext cx="1868823" cy="1624335"/>
          </a:xfrm>
          <a:prstGeom prst="rect">
            <a:avLst/>
          </a:prstGeom>
        </p:spPr>
      </p:pic>
      <p:cxnSp>
        <p:nvCxnSpPr>
          <p:cNvPr id="8" name="Straight Arrow Connector 7">
            <a:extLst>
              <a:ext uri="{FF2B5EF4-FFF2-40B4-BE49-F238E27FC236}">
                <a16:creationId xmlns:a16="http://schemas.microsoft.com/office/drawing/2014/main" id="{2FCAE5E0-2400-469C-A17F-5E3F39C760F6}"/>
              </a:ext>
            </a:extLst>
          </p:cNvPr>
          <p:cNvCxnSpPr/>
          <p:nvPr/>
        </p:nvCxnSpPr>
        <p:spPr>
          <a:xfrm>
            <a:off x="5410200" y="3383917"/>
            <a:ext cx="685800"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5606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230C-D945-4FE4-9EB4-EAEA0510DF80}"/>
              </a:ext>
            </a:extLst>
          </p:cNvPr>
          <p:cNvSpPr>
            <a:spLocks noGrp="1"/>
          </p:cNvSpPr>
          <p:nvPr>
            <p:ph type="title"/>
          </p:nvPr>
        </p:nvSpPr>
        <p:spPr>
          <a:xfrm>
            <a:off x="228600" y="207874"/>
            <a:ext cx="8686800" cy="584490"/>
          </a:xfrm>
        </p:spPr>
        <p:txBody>
          <a:bodyPr/>
          <a:lstStyle/>
          <a:p>
            <a:r>
              <a:rPr lang="en-US" sz="2400" dirty="0"/>
              <a:t>1990s: Hardware Description Languages (RTL) Go Mainstream</a:t>
            </a:r>
          </a:p>
        </p:txBody>
      </p:sp>
      <p:sp>
        <p:nvSpPr>
          <p:cNvPr id="3" name="Slide Number Placeholder 2">
            <a:extLst>
              <a:ext uri="{FF2B5EF4-FFF2-40B4-BE49-F238E27FC236}">
                <a16:creationId xmlns:a16="http://schemas.microsoft.com/office/drawing/2014/main" id="{2AA92A3D-0B87-467D-B1E2-FB2C57EFADDC}"/>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15</a:t>
            </a:fld>
            <a:endParaRPr lang="en-US" dirty="0">
              <a:solidFill>
                <a:prstClr val="white"/>
              </a:solidFill>
            </a:endParaRPr>
          </a:p>
        </p:txBody>
      </p:sp>
      <p:sp>
        <p:nvSpPr>
          <p:cNvPr id="4" name="Content Placeholder 3">
            <a:extLst>
              <a:ext uri="{FF2B5EF4-FFF2-40B4-BE49-F238E27FC236}">
                <a16:creationId xmlns:a16="http://schemas.microsoft.com/office/drawing/2014/main" id="{68AFD4F5-967B-41DF-845A-B110F9981FA6}"/>
              </a:ext>
            </a:extLst>
          </p:cNvPr>
          <p:cNvSpPr>
            <a:spLocks noGrp="1"/>
          </p:cNvSpPr>
          <p:nvPr>
            <p:ph idx="11"/>
          </p:nvPr>
        </p:nvSpPr>
        <p:spPr>
          <a:xfrm>
            <a:off x="258896" y="895350"/>
            <a:ext cx="5149296" cy="3664296"/>
          </a:xfrm>
        </p:spPr>
        <p:txBody>
          <a:bodyPr>
            <a:normAutofit fontScale="92500"/>
          </a:bodyPr>
          <a:lstStyle/>
          <a:p>
            <a:pPr>
              <a:buFont typeface="Wingdings" panose="05000000000000000000" pitchFamily="2" charset="2"/>
              <a:buChar char="§"/>
            </a:pPr>
            <a:r>
              <a:rPr lang="en-US" dirty="0"/>
              <a:t>VHDL developed through US Dept of Defense</a:t>
            </a:r>
          </a:p>
          <a:p>
            <a:pPr>
              <a:buFont typeface="Wingdings" panose="05000000000000000000" pitchFamily="2" charset="2"/>
              <a:buChar char="§"/>
            </a:pPr>
            <a:r>
              <a:rPr lang="en-US" dirty="0"/>
              <a:t>Verilog developed through Silicon Valley startup (Gateway Automation, later acquired by Cadence)</a:t>
            </a:r>
          </a:p>
          <a:p>
            <a:pPr>
              <a:buFont typeface="Wingdings" panose="05000000000000000000" pitchFamily="2" charset="2"/>
              <a:buChar char="§"/>
            </a:pPr>
            <a:r>
              <a:rPr lang="en-US" dirty="0"/>
              <a:t>Languages originally used for modelling</a:t>
            </a:r>
          </a:p>
          <a:p>
            <a:pPr lvl="1">
              <a:buFont typeface="Wingdings" panose="05000000000000000000" pitchFamily="2" charset="2"/>
              <a:buChar char="§"/>
            </a:pPr>
            <a:r>
              <a:rPr lang="en-US" dirty="0"/>
              <a:t>Synopsys Design Compiler revolutionized compiling RTL language to gate level description and offered a huge increase in productivity (still primary means to describe electronics)</a:t>
            </a:r>
          </a:p>
        </p:txBody>
      </p:sp>
      <p:pic>
        <p:nvPicPr>
          <p:cNvPr id="5" name="Picture 4">
            <a:extLst>
              <a:ext uri="{FF2B5EF4-FFF2-40B4-BE49-F238E27FC236}">
                <a16:creationId xmlns:a16="http://schemas.microsoft.com/office/drawing/2014/main" id="{3B788E87-0723-413E-9D88-4B797A05CE11}"/>
              </a:ext>
            </a:extLst>
          </p:cNvPr>
          <p:cNvPicPr>
            <a:picLocks noChangeAspect="1"/>
          </p:cNvPicPr>
          <p:nvPr/>
        </p:nvPicPr>
        <p:blipFill>
          <a:blip r:embed="rId2"/>
          <a:stretch>
            <a:fillRect/>
          </a:stretch>
        </p:blipFill>
        <p:spPr>
          <a:xfrm>
            <a:off x="5408192" y="1238250"/>
            <a:ext cx="3359954" cy="2667000"/>
          </a:xfrm>
          <a:prstGeom prst="rect">
            <a:avLst/>
          </a:prstGeom>
        </p:spPr>
      </p:pic>
    </p:spTree>
    <p:extLst>
      <p:ext uri="{BB962C8B-B14F-4D97-AF65-F5344CB8AC3E}">
        <p14:creationId xmlns:p14="http://schemas.microsoft.com/office/powerpoint/2010/main" val="218890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FB726-4C31-43A6-8004-E887A67D3DBF}"/>
              </a:ext>
            </a:extLst>
          </p:cNvPr>
          <p:cNvSpPr>
            <a:spLocks noGrp="1"/>
          </p:cNvSpPr>
          <p:nvPr>
            <p:ph type="title"/>
          </p:nvPr>
        </p:nvSpPr>
        <p:spPr>
          <a:xfrm>
            <a:off x="489505" y="-19050"/>
            <a:ext cx="8397643" cy="584490"/>
          </a:xfrm>
        </p:spPr>
        <p:txBody>
          <a:bodyPr/>
          <a:lstStyle/>
          <a:p>
            <a:r>
              <a:rPr lang="en-US" dirty="0"/>
              <a:t>2000-2020</a:t>
            </a:r>
          </a:p>
        </p:txBody>
      </p:sp>
      <p:sp>
        <p:nvSpPr>
          <p:cNvPr id="3" name="Slide Number Placeholder 2">
            <a:extLst>
              <a:ext uri="{FF2B5EF4-FFF2-40B4-BE49-F238E27FC236}">
                <a16:creationId xmlns:a16="http://schemas.microsoft.com/office/drawing/2014/main" id="{3F40C080-48D3-445D-ACA7-58EDFAA18C7A}"/>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16</a:t>
            </a:fld>
            <a:endParaRPr lang="en-US" dirty="0">
              <a:solidFill>
                <a:prstClr val="white"/>
              </a:solidFill>
            </a:endParaRPr>
          </a:p>
        </p:txBody>
      </p:sp>
      <p:sp>
        <p:nvSpPr>
          <p:cNvPr id="4" name="Content Placeholder 3">
            <a:extLst>
              <a:ext uri="{FF2B5EF4-FFF2-40B4-BE49-F238E27FC236}">
                <a16:creationId xmlns:a16="http://schemas.microsoft.com/office/drawing/2014/main" id="{BF2BF210-0600-4AD7-92FA-F93D9C35897D}"/>
              </a:ext>
            </a:extLst>
          </p:cNvPr>
          <p:cNvSpPr>
            <a:spLocks noGrp="1"/>
          </p:cNvSpPr>
          <p:nvPr>
            <p:ph idx="11"/>
          </p:nvPr>
        </p:nvSpPr>
        <p:spPr>
          <a:xfrm>
            <a:off x="465072" y="582677"/>
            <a:ext cx="8413197" cy="3664296"/>
          </a:xfrm>
        </p:spPr>
        <p:txBody>
          <a:bodyPr/>
          <a:lstStyle/>
          <a:p>
            <a:pPr>
              <a:buFont typeface="Wingdings" panose="05000000000000000000" pitchFamily="2" charset="2"/>
              <a:buChar char="§"/>
            </a:pPr>
            <a:r>
              <a:rPr lang="en-US" dirty="0"/>
              <a:t>Behavioral descriptions </a:t>
            </a:r>
            <a:r>
              <a:rPr lang="en-US" i="1" dirty="0"/>
              <a:t>slowly</a:t>
            </a:r>
            <a:r>
              <a:rPr lang="en-US" dirty="0"/>
              <a:t> gains popularity (Catapult VC, OpenCL, DPC++) – C derivative languages – RTL still most popular</a:t>
            </a:r>
          </a:p>
          <a:p>
            <a:pPr>
              <a:buFont typeface="Wingdings" panose="05000000000000000000" pitchFamily="2" charset="2"/>
              <a:buChar char="§"/>
            </a:pPr>
            <a:r>
              <a:rPr lang="en-US" dirty="0"/>
              <a:t>Network on Chip – GUI based System Integration and IP integration</a:t>
            </a:r>
          </a:p>
          <a:p>
            <a:pPr>
              <a:buFont typeface="Wingdings" panose="05000000000000000000" pitchFamily="2" charset="2"/>
              <a:buChar char="§"/>
            </a:pPr>
            <a:endParaRPr lang="en-US" dirty="0"/>
          </a:p>
        </p:txBody>
      </p:sp>
      <p:pic>
        <p:nvPicPr>
          <p:cNvPr id="5" name="Picture 4">
            <a:extLst>
              <a:ext uri="{FF2B5EF4-FFF2-40B4-BE49-F238E27FC236}">
                <a16:creationId xmlns:a16="http://schemas.microsoft.com/office/drawing/2014/main" id="{9A12B618-834F-4774-9109-72A1B5AF1DD2}"/>
              </a:ext>
            </a:extLst>
          </p:cNvPr>
          <p:cNvPicPr>
            <a:picLocks noChangeAspect="1"/>
          </p:cNvPicPr>
          <p:nvPr/>
        </p:nvPicPr>
        <p:blipFill>
          <a:blip r:embed="rId2"/>
          <a:stretch>
            <a:fillRect/>
          </a:stretch>
        </p:blipFill>
        <p:spPr>
          <a:xfrm>
            <a:off x="814322" y="2443072"/>
            <a:ext cx="3394309" cy="2252913"/>
          </a:xfrm>
          <a:prstGeom prst="rect">
            <a:avLst/>
          </a:prstGeom>
        </p:spPr>
      </p:pic>
      <p:pic>
        <p:nvPicPr>
          <p:cNvPr id="6" name="Picture 5">
            <a:extLst>
              <a:ext uri="{FF2B5EF4-FFF2-40B4-BE49-F238E27FC236}">
                <a16:creationId xmlns:a16="http://schemas.microsoft.com/office/drawing/2014/main" id="{9E91C59E-198A-448C-AD73-F7504F0FC85E}"/>
              </a:ext>
            </a:extLst>
          </p:cNvPr>
          <p:cNvPicPr>
            <a:picLocks noChangeAspect="1"/>
          </p:cNvPicPr>
          <p:nvPr/>
        </p:nvPicPr>
        <p:blipFill>
          <a:blip r:embed="rId3"/>
          <a:stretch>
            <a:fillRect/>
          </a:stretch>
        </p:blipFill>
        <p:spPr>
          <a:xfrm>
            <a:off x="5396608" y="2141607"/>
            <a:ext cx="3481661" cy="2354993"/>
          </a:xfrm>
          <a:prstGeom prst="rect">
            <a:avLst/>
          </a:prstGeom>
        </p:spPr>
      </p:pic>
      <p:sp>
        <p:nvSpPr>
          <p:cNvPr id="7" name="TextBox 6">
            <a:extLst>
              <a:ext uri="{FF2B5EF4-FFF2-40B4-BE49-F238E27FC236}">
                <a16:creationId xmlns:a16="http://schemas.microsoft.com/office/drawing/2014/main" id="{D40EB4E4-B684-4A8A-A1D8-E0DB3E94502A}"/>
              </a:ext>
            </a:extLst>
          </p:cNvPr>
          <p:cNvSpPr txBox="1"/>
          <p:nvPr/>
        </p:nvSpPr>
        <p:spPr>
          <a:xfrm>
            <a:off x="1371600" y="4474088"/>
            <a:ext cx="599523" cy="184666"/>
          </a:xfrm>
          <a:prstGeom prst="rect">
            <a:avLst/>
          </a:prstGeom>
          <a:noFill/>
        </p:spPr>
        <p:txBody>
          <a:bodyPr vert="horz" wrap="none" lIns="0" tIns="0" rIns="0" bIns="0" rtlCol="0">
            <a:spAutoFit/>
          </a:bodyPr>
          <a:lstStyle/>
          <a:p>
            <a:r>
              <a:rPr lang="en-US" sz="1200" b="1" dirty="0">
                <a:solidFill>
                  <a:srgbClr val="003C71"/>
                </a:solidFill>
              </a:rPr>
              <a:t>OpenCL</a:t>
            </a:r>
          </a:p>
        </p:txBody>
      </p:sp>
      <p:sp>
        <p:nvSpPr>
          <p:cNvPr id="8" name="TextBox 7">
            <a:extLst>
              <a:ext uri="{FF2B5EF4-FFF2-40B4-BE49-F238E27FC236}">
                <a16:creationId xmlns:a16="http://schemas.microsoft.com/office/drawing/2014/main" id="{F33F39DE-5E6E-4B4D-A6D3-242F1E8DC970}"/>
              </a:ext>
            </a:extLst>
          </p:cNvPr>
          <p:cNvSpPr txBox="1"/>
          <p:nvPr/>
        </p:nvSpPr>
        <p:spPr>
          <a:xfrm>
            <a:off x="6615660" y="4509526"/>
            <a:ext cx="1224694" cy="184666"/>
          </a:xfrm>
          <a:prstGeom prst="rect">
            <a:avLst/>
          </a:prstGeom>
          <a:noFill/>
        </p:spPr>
        <p:txBody>
          <a:bodyPr vert="horz" wrap="none" lIns="0" tIns="0" rIns="0" bIns="0" rtlCol="0">
            <a:spAutoFit/>
          </a:bodyPr>
          <a:lstStyle/>
          <a:p>
            <a:r>
              <a:rPr lang="en-US" sz="1200" b="1" dirty="0">
                <a:solidFill>
                  <a:srgbClr val="003C71"/>
                </a:solidFill>
              </a:rPr>
              <a:t>Network on Chip</a:t>
            </a:r>
          </a:p>
        </p:txBody>
      </p:sp>
    </p:spTree>
    <p:extLst>
      <p:ext uri="{BB962C8B-B14F-4D97-AF65-F5344CB8AC3E}">
        <p14:creationId xmlns:p14="http://schemas.microsoft.com/office/powerpoint/2010/main" val="265659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F4E70-285C-49C2-8DB5-1B319B222044}"/>
              </a:ext>
            </a:extLst>
          </p:cNvPr>
          <p:cNvSpPr>
            <a:spLocks noGrp="1"/>
          </p:cNvSpPr>
          <p:nvPr>
            <p:ph type="title"/>
          </p:nvPr>
        </p:nvSpPr>
        <p:spPr>
          <a:xfrm>
            <a:off x="519183" y="127453"/>
            <a:ext cx="8397643" cy="584490"/>
          </a:xfrm>
        </p:spPr>
        <p:txBody>
          <a:bodyPr/>
          <a:lstStyle/>
          <a:p>
            <a:r>
              <a:rPr lang="en-US" dirty="0"/>
              <a:t>Why use C++ based languages for HW design?</a:t>
            </a:r>
          </a:p>
        </p:txBody>
      </p:sp>
      <p:sp>
        <p:nvSpPr>
          <p:cNvPr id="3" name="Slide Number Placeholder 2">
            <a:extLst>
              <a:ext uri="{FF2B5EF4-FFF2-40B4-BE49-F238E27FC236}">
                <a16:creationId xmlns:a16="http://schemas.microsoft.com/office/drawing/2014/main" id="{F44475DF-572B-438F-887E-CD772BE6EAFB}"/>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17</a:t>
            </a:fld>
            <a:endParaRPr lang="en-US" dirty="0">
              <a:solidFill>
                <a:prstClr val="white"/>
              </a:solidFill>
            </a:endParaRPr>
          </a:p>
        </p:txBody>
      </p:sp>
      <p:sp>
        <p:nvSpPr>
          <p:cNvPr id="4" name="Content Placeholder 3">
            <a:extLst>
              <a:ext uri="{FF2B5EF4-FFF2-40B4-BE49-F238E27FC236}">
                <a16:creationId xmlns:a16="http://schemas.microsoft.com/office/drawing/2014/main" id="{79C6AC16-D95F-41E6-811E-3502BB444095}"/>
              </a:ext>
            </a:extLst>
          </p:cNvPr>
          <p:cNvSpPr>
            <a:spLocks noGrp="1"/>
          </p:cNvSpPr>
          <p:nvPr>
            <p:ph idx="11"/>
          </p:nvPr>
        </p:nvSpPr>
        <p:spPr>
          <a:xfrm>
            <a:off x="469470" y="882249"/>
            <a:ext cx="8413197" cy="3664296"/>
          </a:xfrm>
        </p:spPr>
        <p:txBody>
          <a:bodyPr/>
          <a:lstStyle/>
          <a:p>
            <a:pPr>
              <a:buFont typeface="Arial" panose="020B0604020202020204" pitchFamily="34" charset="0"/>
              <a:buChar char="•"/>
            </a:pPr>
            <a:r>
              <a:rPr lang="en-US" dirty="0"/>
              <a:t>RTL design requires deep knowledge in pipelining, parallel architectures</a:t>
            </a:r>
          </a:p>
          <a:p>
            <a:pPr>
              <a:buFont typeface="Arial" panose="020B0604020202020204" pitchFamily="34" charset="0"/>
              <a:buChar char="•"/>
            </a:pPr>
            <a:r>
              <a:rPr lang="en-US" dirty="0"/>
              <a:t>Design and verification of RTL is more time consuming – stimulus requires cycle accurate test vectors</a:t>
            </a:r>
          </a:p>
          <a:p>
            <a:pPr lvl="1">
              <a:buFont typeface="Arial" panose="020B0604020202020204" pitchFamily="34" charset="0"/>
              <a:buChar char="•"/>
            </a:pPr>
            <a:r>
              <a:rPr lang="en-US" dirty="0"/>
              <a:t>For C++ based (OpenCL, DPC++, HLS) main () becomes the test bench</a:t>
            </a:r>
          </a:p>
          <a:p>
            <a:pPr>
              <a:buFont typeface="Arial" panose="020B0604020202020204" pitchFamily="34" charset="0"/>
              <a:buChar char="•"/>
            </a:pPr>
            <a:r>
              <a:rPr lang="en-US" dirty="0"/>
              <a:t>Far more computer scientists than hardware engineers in universities and industry</a:t>
            </a:r>
          </a:p>
          <a:p>
            <a:pPr>
              <a:buFont typeface="Arial" panose="020B0604020202020204" pitchFamily="34" charset="0"/>
              <a:buChar char="•"/>
            </a:pPr>
            <a:r>
              <a:rPr lang="en-US" dirty="0"/>
              <a:t>High Level Design compilers in general produce slower and less area efficient designs in favor of faster development times</a:t>
            </a:r>
          </a:p>
        </p:txBody>
      </p:sp>
    </p:spTree>
    <p:extLst>
      <p:ext uri="{BB962C8B-B14F-4D97-AF65-F5344CB8AC3E}">
        <p14:creationId xmlns:p14="http://schemas.microsoft.com/office/powerpoint/2010/main" val="3520975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8085-B86E-4034-94DF-3731AEF53309}"/>
              </a:ext>
            </a:extLst>
          </p:cNvPr>
          <p:cNvSpPr>
            <a:spLocks noGrp="1"/>
          </p:cNvSpPr>
          <p:nvPr>
            <p:ph type="title"/>
          </p:nvPr>
        </p:nvSpPr>
        <p:spPr/>
        <p:txBody>
          <a:bodyPr/>
          <a:lstStyle/>
          <a:p>
            <a:r>
              <a:rPr lang="en-US" dirty="0"/>
              <a:t>OpenCL</a:t>
            </a:r>
          </a:p>
        </p:txBody>
      </p:sp>
      <p:sp>
        <p:nvSpPr>
          <p:cNvPr id="3" name="Slide Number Placeholder 2">
            <a:extLst>
              <a:ext uri="{FF2B5EF4-FFF2-40B4-BE49-F238E27FC236}">
                <a16:creationId xmlns:a16="http://schemas.microsoft.com/office/drawing/2014/main" id="{BBA1DC3D-162E-4C11-A41B-42346723BAD4}"/>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18</a:t>
            </a:fld>
            <a:endParaRPr lang="en-US" dirty="0">
              <a:solidFill>
                <a:prstClr val="white"/>
              </a:solidFill>
            </a:endParaRPr>
          </a:p>
        </p:txBody>
      </p:sp>
      <p:sp>
        <p:nvSpPr>
          <p:cNvPr id="4" name="Content Placeholder 3">
            <a:extLst>
              <a:ext uri="{FF2B5EF4-FFF2-40B4-BE49-F238E27FC236}">
                <a16:creationId xmlns:a16="http://schemas.microsoft.com/office/drawing/2014/main" id="{32F637BB-1C01-472F-A1C2-E5E52B690603}"/>
              </a:ext>
            </a:extLst>
          </p:cNvPr>
          <p:cNvSpPr>
            <a:spLocks noGrp="1"/>
          </p:cNvSpPr>
          <p:nvPr>
            <p:ph idx="11"/>
          </p:nvPr>
        </p:nvSpPr>
        <p:spPr>
          <a:xfrm>
            <a:off x="489504" y="1031529"/>
            <a:ext cx="8413197" cy="2683221"/>
          </a:xfrm>
        </p:spPr>
        <p:txBody>
          <a:bodyPr>
            <a:normAutofit fontScale="92500" lnSpcReduction="10000"/>
          </a:bodyPr>
          <a:lstStyle/>
          <a:p>
            <a:pPr>
              <a:buFont typeface="Wingdings" panose="05000000000000000000" pitchFamily="2" charset="2"/>
              <a:buChar char="§"/>
            </a:pPr>
            <a:r>
              <a:rPr lang="en-US" dirty="0"/>
              <a:t>Framework for writing programs across heterogeneous platforms</a:t>
            </a:r>
          </a:p>
          <a:p>
            <a:pPr lvl="1">
              <a:buFont typeface="Wingdings" panose="05000000000000000000" pitchFamily="2" charset="2"/>
              <a:buChar char="§"/>
            </a:pPr>
            <a:r>
              <a:rPr lang="en-US" dirty="0"/>
              <a:t>CPU, GPU, DSP, ASIC, FPGA</a:t>
            </a:r>
          </a:p>
          <a:p>
            <a:pPr>
              <a:buFont typeface="Wingdings" panose="05000000000000000000" pitchFamily="2" charset="2"/>
              <a:buChar char="§"/>
            </a:pPr>
            <a:r>
              <a:rPr lang="en-US" dirty="0"/>
              <a:t>Based on C++</a:t>
            </a:r>
          </a:p>
          <a:p>
            <a:pPr>
              <a:buFont typeface="Wingdings" panose="05000000000000000000" pitchFamily="2" charset="2"/>
              <a:buChar char="§"/>
            </a:pPr>
            <a:r>
              <a:rPr lang="en-US" dirty="0"/>
              <a:t>Standard Interface for parallel computing</a:t>
            </a:r>
          </a:p>
          <a:p>
            <a:pPr>
              <a:buFont typeface="Wingdings" panose="05000000000000000000" pitchFamily="2" charset="2"/>
              <a:buChar char="§"/>
            </a:pPr>
            <a:r>
              <a:rPr lang="en-US" dirty="0"/>
              <a:t>Initiated through Apple, maintained by non-profit company </a:t>
            </a:r>
            <a:r>
              <a:rPr lang="en-US" dirty="0" err="1"/>
              <a:t>Khronos</a:t>
            </a:r>
            <a:r>
              <a:rPr lang="en-US" dirty="0"/>
              <a:t> Group</a:t>
            </a:r>
          </a:p>
          <a:p>
            <a:pPr>
              <a:buFont typeface="Wingdings" panose="05000000000000000000" pitchFamily="2" charset="2"/>
              <a:buChar char="§"/>
            </a:pPr>
            <a:r>
              <a:rPr lang="en-US" dirty="0"/>
              <a:t>GPU: CUDA on </a:t>
            </a:r>
            <a:r>
              <a:rPr lang="en-US" dirty="0" err="1"/>
              <a:t>nVidia</a:t>
            </a:r>
            <a:r>
              <a:rPr lang="en-US" dirty="0"/>
              <a:t>, OpenCL on AMD</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71155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0CA2-340B-46D0-A005-AD74D3267EB7}"/>
              </a:ext>
            </a:extLst>
          </p:cNvPr>
          <p:cNvSpPr>
            <a:spLocks noGrp="1"/>
          </p:cNvSpPr>
          <p:nvPr>
            <p:ph type="title"/>
          </p:nvPr>
        </p:nvSpPr>
        <p:spPr>
          <a:xfrm>
            <a:off x="489504" y="89788"/>
            <a:ext cx="8397643" cy="584490"/>
          </a:xfrm>
        </p:spPr>
        <p:txBody>
          <a:bodyPr/>
          <a:lstStyle/>
          <a:p>
            <a:r>
              <a:rPr lang="en-US" dirty="0"/>
              <a:t>How languages generate parallel hardware</a:t>
            </a:r>
          </a:p>
        </p:txBody>
      </p:sp>
      <p:sp>
        <p:nvSpPr>
          <p:cNvPr id="3" name="Slide Number Placeholder 2">
            <a:extLst>
              <a:ext uri="{FF2B5EF4-FFF2-40B4-BE49-F238E27FC236}">
                <a16:creationId xmlns:a16="http://schemas.microsoft.com/office/drawing/2014/main" id="{B7C14C1E-DAB4-410E-811D-E2988920970C}"/>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19</a:t>
            </a:fld>
            <a:endParaRPr lang="en-US" dirty="0">
              <a:solidFill>
                <a:prstClr val="white"/>
              </a:solidFill>
            </a:endParaRPr>
          </a:p>
        </p:txBody>
      </p:sp>
      <p:sp>
        <p:nvSpPr>
          <p:cNvPr id="4" name="Content Placeholder 3">
            <a:extLst>
              <a:ext uri="{FF2B5EF4-FFF2-40B4-BE49-F238E27FC236}">
                <a16:creationId xmlns:a16="http://schemas.microsoft.com/office/drawing/2014/main" id="{03AD7CB7-90B7-4CA5-93BE-EEA1BDF955CE}"/>
              </a:ext>
            </a:extLst>
          </p:cNvPr>
          <p:cNvSpPr>
            <a:spLocks noGrp="1"/>
          </p:cNvSpPr>
          <p:nvPr>
            <p:ph idx="11"/>
          </p:nvPr>
        </p:nvSpPr>
        <p:spPr>
          <a:xfrm>
            <a:off x="489505" y="843026"/>
            <a:ext cx="3091896" cy="1689159"/>
          </a:xfrm>
        </p:spPr>
        <p:txBody>
          <a:bodyPr/>
          <a:lstStyle/>
          <a:p>
            <a:pPr marL="0" indent="0" algn="ctr">
              <a:buNone/>
            </a:pPr>
            <a:r>
              <a:rPr lang="en-US" dirty="0"/>
              <a:t>RTL</a:t>
            </a:r>
          </a:p>
          <a:p>
            <a:pPr marL="0" indent="0">
              <a:spcBef>
                <a:spcPts val="0"/>
              </a:spcBef>
              <a:buNone/>
            </a:pPr>
            <a:r>
              <a:rPr lang="en-US" sz="1200" b="1" dirty="0"/>
              <a:t>always @ (</a:t>
            </a:r>
            <a:r>
              <a:rPr lang="en-US" sz="1200" b="1" dirty="0" err="1"/>
              <a:t>posedge</a:t>
            </a:r>
            <a:r>
              <a:rPr lang="en-US" sz="1200" b="1" dirty="0"/>
              <a:t> clock) begin</a:t>
            </a:r>
          </a:p>
          <a:p>
            <a:pPr marL="0" indent="0">
              <a:spcBef>
                <a:spcPts val="0"/>
              </a:spcBef>
              <a:buNone/>
            </a:pPr>
            <a:r>
              <a:rPr lang="en-US" sz="1200" dirty="0"/>
              <a:t>	product_1 &lt;= a * b;</a:t>
            </a:r>
          </a:p>
          <a:p>
            <a:pPr marL="0" indent="0">
              <a:spcBef>
                <a:spcPts val="0"/>
              </a:spcBef>
              <a:buNone/>
            </a:pPr>
            <a:r>
              <a:rPr lang="en-US" sz="1200" dirty="0"/>
              <a:t>	product_2 &lt;= c * d;</a:t>
            </a:r>
          </a:p>
          <a:p>
            <a:pPr marL="0" indent="0">
              <a:spcBef>
                <a:spcPts val="0"/>
              </a:spcBef>
              <a:buNone/>
            </a:pPr>
            <a:r>
              <a:rPr lang="en-US" sz="1200" dirty="0"/>
              <a:t>	product_3 &lt;= e * f;</a:t>
            </a:r>
          </a:p>
          <a:p>
            <a:pPr marL="0" indent="0">
              <a:spcBef>
                <a:spcPts val="0"/>
              </a:spcBef>
              <a:buNone/>
            </a:pPr>
            <a:r>
              <a:rPr lang="en-US" sz="1200" dirty="0"/>
              <a:t>	product_4 &lt;= g * h;</a:t>
            </a:r>
          </a:p>
          <a:p>
            <a:pPr marL="0" indent="0">
              <a:spcBef>
                <a:spcPts val="0"/>
              </a:spcBef>
              <a:buNone/>
            </a:pPr>
            <a:r>
              <a:rPr lang="en-US" sz="1200" dirty="0"/>
              <a:t>end</a:t>
            </a:r>
          </a:p>
          <a:p>
            <a:pPr marL="0" indent="0">
              <a:buNone/>
            </a:pPr>
            <a:endParaRPr lang="en-US" sz="1200" dirty="0"/>
          </a:p>
        </p:txBody>
      </p:sp>
      <p:sp>
        <p:nvSpPr>
          <p:cNvPr id="5" name="Content Placeholder 3">
            <a:extLst>
              <a:ext uri="{FF2B5EF4-FFF2-40B4-BE49-F238E27FC236}">
                <a16:creationId xmlns:a16="http://schemas.microsoft.com/office/drawing/2014/main" id="{ADED40DA-67C0-4542-AA4D-CD479953F751}"/>
              </a:ext>
            </a:extLst>
          </p:cNvPr>
          <p:cNvSpPr txBox="1">
            <a:spLocks/>
          </p:cNvSpPr>
          <p:nvPr/>
        </p:nvSpPr>
        <p:spPr>
          <a:xfrm>
            <a:off x="3276600" y="819150"/>
            <a:ext cx="3657601" cy="3822759"/>
          </a:xfrm>
          <a:prstGeom prst="rect">
            <a:avLst/>
          </a:prstGeom>
        </p:spPr>
        <p:txBody>
          <a:bodyPr vert="horz" lIns="0" tIns="0" rIns="0" bIns="0" rtlCol="0">
            <a:normAutofit/>
          </a:bodyPr>
          <a:lstStyle>
            <a:lvl1pPr marL="342900" indent="-342900" algn="l" defTabSz="457200" rtl="0" eaLnBrk="1" latinLnBrk="0" hangingPunct="1">
              <a:spcBef>
                <a:spcPts val="1200"/>
              </a:spcBef>
              <a:spcAft>
                <a:spcPts val="0"/>
              </a:spcAft>
              <a:buSzPct val="100000"/>
              <a:buFontTx/>
              <a:buBlip>
                <a:blip r:embed="rId2"/>
              </a:buBlip>
              <a:defRPr sz="2200" b="0" kern="1200">
                <a:solidFill>
                  <a:srgbClr val="0071C5"/>
                </a:solidFill>
                <a:latin typeface="+mn-lt"/>
                <a:ea typeface="+mn-ea"/>
                <a:cs typeface="Arial" panose="020B0604020202020204" pitchFamily="34" charset="0"/>
              </a:defRPr>
            </a:lvl1pPr>
            <a:lvl2pPr marL="863600" indent="-292100" algn="l" defTabSz="457200" rtl="0" eaLnBrk="1" latinLnBrk="0" hangingPunct="1">
              <a:spcBef>
                <a:spcPts val="1200"/>
              </a:spcBef>
              <a:buClr>
                <a:srgbClr val="0067A6"/>
              </a:buClr>
              <a:buSzPct val="100000"/>
              <a:buFont typeface="Arial" panose="020B0604020202020204" pitchFamily="34" charset="0"/>
              <a:buChar char="–"/>
              <a:defRPr sz="1600" kern="1200" baseline="0">
                <a:solidFill>
                  <a:schemeClr val="tx2"/>
                </a:solidFill>
                <a:latin typeface="+mn-lt"/>
                <a:ea typeface="+mn-ea"/>
                <a:cs typeface="Arial" panose="020B0604020202020204" pitchFamily="34" charset="0"/>
              </a:defRPr>
            </a:lvl2pPr>
            <a:lvl3pPr marL="1143000" indent="-228600" algn="l" defTabSz="457200" rtl="0" eaLnBrk="1" latinLnBrk="0" hangingPunct="1">
              <a:spcBef>
                <a:spcPts val="800"/>
              </a:spcBef>
              <a:buClr>
                <a:srgbClr val="0067A6"/>
              </a:buClr>
              <a:buSzPct val="100000"/>
              <a:buFontTx/>
              <a:buBlip>
                <a:blip r:embed="rId2"/>
              </a:buBlip>
              <a:defRPr sz="1600" kern="1200">
                <a:solidFill>
                  <a:schemeClr val="tx2"/>
                </a:solidFill>
                <a:latin typeface="+mn-lt"/>
                <a:ea typeface="+mn-ea"/>
                <a:cs typeface="Arial" panose="020B0604020202020204" pitchFamily="34" charset="0"/>
              </a:defRPr>
            </a:lvl3pPr>
            <a:lvl4pPr marL="1600200" indent="-228600" algn="l" defTabSz="457200" rtl="0" eaLnBrk="1" latinLnBrk="0" hangingPunct="1">
              <a:spcBef>
                <a:spcPct val="20000"/>
              </a:spcBef>
              <a:buClr>
                <a:srgbClr val="0067A6"/>
              </a:buClr>
              <a:buSzPct val="100000"/>
              <a:buFont typeface="Arial" panose="020B0604020202020204" pitchFamily="34" charset="0"/>
              <a:buChar char="–"/>
              <a:defRPr sz="1400" kern="1200">
                <a:solidFill>
                  <a:schemeClr val="tx2"/>
                </a:solidFill>
                <a:latin typeface="+mn-lt"/>
                <a:ea typeface="+mn-ea"/>
                <a:cs typeface="Arial" panose="020B0604020202020204" pitchFamily="34" charset="0"/>
              </a:defRPr>
            </a:lvl4pPr>
            <a:lvl5pPr marL="2057400" indent="-228600" algn="l" defTabSz="457200" rtl="0" eaLnBrk="1" latinLnBrk="0" hangingPunct="1">
              <a:spcBef>
                <a:spcPct val="20000"/>
              </a:spcBef>
              <a:buClr>
                <a:srgbClr val="0067A6"/>
              </a:buClr>
              <a:buSzPct val="100000"/>
              <a:buFont typeface="Arial" panose="020B0604020202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Tx/>
              <a:buNone/>
            </a:pPr>
            <a:r>
              <a:rPr lang="en-US" dirty="0"/>
              <a:t>C++ Based Language</a:t>
            </a:r>
          </a:p>
          <a:p>
            <a:pPr marL="0" indent="0">
              <a:spcBef>
                <a:spcPts val="0"/>
              </a:spcBef>
              <a:buNone/>
            </a:pPr>
            <a:r>
              <a:rPr lang="en-US" sz="1200" b="1" dirty="0"/>
              <a:t>#pragma unroll 4</a:t>
            </a:r>
          </a:p>
          <a:p>
            <a:pPr marL="0" indent="0">
              <a:spcBef>
                <a:spcPts val="0"/>
              </a:spcBef>
              <a:buNone/>
            </a:pPr>
            <a:r>
              <a:rPr lang="en-US" sz="1200" dirty="0"/>
              <a:t>for (</a:t>
            </a:r>
            <a:r>
              <a:rPr lang="en-US" sz="1200" dirty="0" err="1"/>
              <a:t>uint</a:t>
            </a:r>
            <a:r>
              <a:rPr lang="en-US" sz="1200" dirty="0"/>
              <a:t> i = 0; i &lt; 3; i++) {</a:t>
            </a:r>
          </a:p>
          <a:p>
            <a:pPr marL="0" indent="0">
              <a:spcBef>
                <a:spcPts val="0"/>
              </a:spcBef>
              <a:buNone/>
            </a:pPr>
            <a:r>
              <a:rPr lang="en-US" sz="1200" dirty="0"/>
              <a:t>     </a:t>
            </a:r>
            <a:r>
              <a:rPr lang="en-US" sz="1200" dirty="0" err="1"/>
              <a:t>uint</a:t>
            </a:r>
            <a:r>
              <a:rPr lang="en-US" sz="1200" dirty="0"/>
              <a:t> num1 = </a:t>
            </a:r>
            <a:r>
              <a:rPr lang="en-US" sz="1200" dirty="0" err="1"/>
              <a:t>first_num_cache</a:t>
            </a:r>
            <a:r>
              <a:rPr lang="en-US" sz="1200" dirty="0"/>
              <a:t>[i];</a:t>
            </a:r>
          </a:p>
          <a:p>
            <a:pPr marL="0" indent="0">
              <a:spcBef>
                <a:spcPts val="0"/>
              </a:spcBef>
              <a:buNone/>
            </a:pPr>
            <a:r>
              <a:rPr lang="en-US" sz="1200" dirty="0"/>
              <a:t>     </a:t>
            </a:r>
            <a:r>
              <a:rPr lang="en-US" sz="1200" dirty="0" err="1"/>
              <a:t>uint</a:t>
            </a:r>
            <a:r>
              <a:rPr lang="en-US" sz="1200" dirty="0"/>
              <a:t> num2 = </a:t>
            </a:r>
            <a:r>
              <a:rPr lang="en-US" sz="1200" dirty="0" err="1"/>
              <a:t>second_num_cache</a:t>
            </a:r>
            <a:r>
              <a:rPr lang="en-US" sz="1200" dirty="0"/>
              <a:t>[i];</a:t>
            </a:r>
          </a:p>
          <a:p>
            <a:pPr marL="0" indent="0">
              <a:spcBef>
                <a:spcPts val="0"/>
              </a:spcBef>
              <a:buNone/>
            </a:pPr>
            <a:r>
              <a:rPr lang="en-US" sz="1200" dirty="0"/>
              <a:t>     </a:t>
            </a:r>
            <a:r>
              <a:rPr lang="en-US" sz="1200" dirty="0" err="1"/>
              <a:t>ulong</a:t>
            </a:r>
            <a:r>
              <a:rPr lang="en-US" sz="1200" dirty="0"/>
              <a:t> </a:t>
            </a:r>
            <a:r>
              <a:rPr lang="en-US" sz="1200" dirty="0" err="1"/>
              <a:t>out_prod</a:t>
            </a:r>
            <a:r>
              <a:rPr lang="en-US" sz="1200" dirty="0"/>
              <a:t> = num1 * num2;</a:t>
            </a:r>
          </a:p>
          <a:p>
            <a:pPr marL="0" indent="0">
              <a:spcBef>
                <a:spcPts val="0"/>
              </a:spcBef>
              <a:buNone/>
            </a:pPr>
            <a:r>
              <a:rPr lang="en-US" sz="1200" dirty="0"/>
              <a:t>     </a:t>
            </a:r>
            <a:r>
              <a:rPr lang="en-US" sz="1200" dirty="0" err="1"/>
              <a:t>out_prod_cache</a:t>
            </a:r>
            <a:r>
              <a:rPr lang="en-US" sz="1200" dirty="0"/>
              <a:t>[i] = </a:t>
            </a:r>
            <a:r>
              <a:rPr lang="en-US" sz="1200" dirty="0" err="1"/>
              <a:t>out_prod</a:t>
            </a:r>
            <a:r>
              <a:rPr lang="en-US" sz="1200" dirty="0"/>
              <a:t>;</a:t>
            </a:r>
          </a:p>
          <a:p>
            <a:pPr marL="0" indent="0">
              <a:spcBef>
                <a:spcPts val="0"/>
              </a:spcBef>
              <a:buNone/>
            </a:pPr>
            <a:r>
              <a:rPr lang="en-US" sz="1200" dirty="0"/>
              <a:t>}</a:t>
            </a:r>
          </a:p>
          <a:p>
            <a:pPr marL="0" indent="0">
              <a:spcBef>
                <a:spcPts val="0"/>
              </a:spcBef>
              <a:buNone/>
            </a:pPr>
            <a:endParaRPr lang="en-US" sz="1200" dirty="0"/>
          </a:p>
          <a:p>
            <a:pPr marL="0" indent="0">
              <a:spcBef>
                <a:spcPts val="0"/>
              </a:spcBef>
              <a:buNone/>
            </a:pPr>
            <a:endParaRPr lang="en-US" sz="1200" dirty="0"/>
          </a:p>
          <a:p>
            <a:pPr marL="0" indent="0">
              <a:spcBef>
                <a:spcPts val="0"/>
              </a:spcBef>
              <a:buNone/>
            </a:pPr>
            <a:r>
              <a:rPr lang="en-US" sz="1200" b="1" dirty="0"/>
              <a:t>// Specific to OpenCL - </a:t>
            </a:r>
            <a:r>
              <a:rPr lang="en-US" sz="1200" b="1" dirty="0" err="1"/>
              <a:t>ndrange</a:t>
            </a:r>
            <a:endParaRPr lang="en-US" sz="1200" b="1" dirty="0"/>
          </a:p>
          <a:p>
            <a:pPr marL="0" indent="0">
              <a:spcBef>
                <a:spcPts val="0"/>
              </a:spcBef>
              <a:buNone/>
            </a:pPr>
            <a:r>
              <a:rPr lang="en-US" sz="1200" dirty="0"/>
              <a:t>__kernel void product (__global const float * restrict a, </a:t>
            </a:r>
          </a:p>
          <a:p>
            <a:pPr marL="0" indent="0">
              <a:spcBef>
                <a:spcPts val="0"/>
              </a:spcBef>
              <a:buNone/>
            </a:pPr>
            <a:r>
              <a:rPr lang="en-US" sz="1200" dirty="0"/>
              <a:t>__global const float * restrict b, </a:t>
            </a:r>
          </a:p>
          <a:p>
            <a:pPr marL="0" indent="0">
              <a:spcBef>
                <a:spcPts val="0"/>
              </a:spcBef>
              <a:buNone/>
            </a:pPr>
            <a:r>
              <a:rPr lang="en-US" sz="1200" dirty="0"/>
              <a:t>__global float * restrict answer) { </a:t>
            </a:r>
          </a:p>
          <a:p>
            <a:pPr marL="0" indent="0">
              <a:spcBef>
                <a:spcPts val="0"/>
              </a:spcBef>
              <a:buNone/>
            </a:pPr>
            <a:r>
              <a:rPr lang="en-US" sz="1200" dirty="0"/>
              <a:t>   </a:t>
            </a:r>
            <a:r>
              <a:rPr lang="en-US" sz="1200" dirty="0" err="1"/>
              <a:t>size_t</a:t>
            </a:r>
            <a:r>
              <a:rPr lang="en-US" sz="1200" dirty="0"/>
              <a:t> </a:t>
            </a:r>
            <a:r>
              <a:rPr lang="en-US" sz="1200" dirty="0" err="1"/>
              <a:t>gid</a:t>
            </a:r>
            <a:r>
              <a:rPr lang="en-US" sz="1200" dirty="0"/>
              <a:t> = </a:t>
            </a:r>
            <a:r>
              <a:rPr lang="en-US" sz="1200" dirty="0" err="1"/>
              <a:t>get_global_id</a:t>
            </a:r>
            <a:r>
              <a:rPr lang="en-US" sz="1200" dirty="0"/>
              <a:t>(0); </a:t>
            </a:r>
          </a:p>
          <a:p>
            <a:pPr marL="0" indent="0">
              <a:spcBef>
                <a:spcPts val="0"/>
              </a:spcBef>
              <a:buNone/>
            </a:pPr>
            <a:r>
              <a:rPr lang="en-US" sz="1200" dirty="0"/>
              <a:t>   answer[</a:t>
            </a:r>
            <a:r>
              <a:rPr lang="en-US" sz="1200" dirty="0" err="1"/>
              <a:t>gid</a:t>
            </a:r>
            <a:r>
              <a:rPr lang="en-US" sz="1200" dirty="0"/>
              <a:t>] = a[</a:t>
            </a:r>
            <a:r>
              <a:rPr lang="en-US" sz="1200" dirty="0" err="1"/>
              <a:t>gid</a:t>
            </a:r>
            <a:r>
              <a:rPr lang="en-US" sz="1200" dirty="0"/>
              <a:t>] * b[</a:t>
            </a:r>
            <a:r>
              <a:rPr lang="en-US" sz="1200" dirty="0" err="1"/>
              <a:t>gid</a:t>
            </a:r>
            <a:r>
              <a:rPr lang="en-US" sz="1200" dirty="0"/>
              <a:t>]; </a:t>
            </a:r>
          </a:p>
          <a:p>
            <a:pPr marL="0" indent="0">
              <a:spcBef>
                <a:spcPts val="0"/>
              </a:spcBef>
              <a:buNone/>
            </a:pPr>
            <a:r>
              <a:rPr lang="en-US" sz="1200" dirty="0"/>
              <a:t>} </a:t>
            </a:r>
          </a:p>
        </p:txBody>
      </p:sp>
      <p:grpSp>
        <p:nvGrpSpPr>
          <p:cNvPr id="30" name="Group 29">
            <a:extLst>
              <a:ext uri="{FF2B5EF4-FFF2-40B4-BE49-F238E27FC236}">
                <a16:creationId xmlns:a16="http://schemas.microsoft.com/office/drawing/2014/main" id="{B5EB2335-ABC2-4D51-AA15-A8028F06BDAB}"/>
              </a:ext>
            </a:extLst>
          </p:cNvPr>
          <p:cNvGrpSpPr/>
          <p:nvPr/>
        </p:nvGrpSpPr>
        <p:grpSpPr>
          <a:xfrm>
            <a:off x="437439" y="2876550"/>
            <a:ext cx="1644039" cy="1270844"/>
            <a:chOff x="3521337" y="3004718"/>
            <a:chExt cx="1644039" cy="1270844"/>
          </a:xfrm>
        </p:grpSpPr>
        <p:grpSp>
          <p:nvGrpSpPr>
            <p:cNvPr id="6" name="Group 5">
              <a:extLst>
                <a:ext uri="{FF2B5EF4-FFF2-40B4-BE49-F238E27FC236}">
                  <a16:creationId xmlns:a16="http://schemas.microsoft.com/office/drawing/2014/main" id="{7B4F0A6F-DA6D-42F7-B22F-0A3763DDA2F0}"/>
                </a:ext>
              </a:extLst>
            </p:cNvPr>
            <p:cNvGrpSpPr/>
            <p:nvPr/>
          </p:nvGrpSpPr>
          <p:grpSpPr>
            <a:xfrm>
              <a:off x="3522607" y="3469920"/>
              <a:ext cx="328069" cy="328069"/>
              <a:chOff x="4800600" y="3254829"/>
              <a:chExt cx="328069" cy="328069"/>
            </a:xfrm>
          </p:grpSpPr>
          <p:sp>
            <p:nvSpPr>
              <p:cNvPr id="7" name="Oval 6">
                <a:extLst>
                  <a:ext uri="{FF2B5EF4-FFF2-40B4-BE49-F238E27FC236}">
                    <a16:creationId xmlns:a16="http://schemas.microsoft.com/office/drawing/2014/main" id="{7FAE3D98-A1E9-42E8-88B0-228A717FCF40}"/>
                  </a:ext>
                </a:extLst>
              </p:cNvPr>
              <p:cNvSpPr/>
              <p:nvPr/>
            </p:nvSpPr>
            <p:spPr>
              <a:xfrm>
                <a:off x="4800600" y="3254829"/>
                <a:ext cx="328069" cy="328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ADF1A259-2787-402F-BC08-DFB96E8A2B43}"/>
                  </a:ext>
                </a:extLst>
              </p:cNvPr>
              <p:cNvSpPr/>
              <p:nvPr/>
            </p:nvSpPr>
            <p:spPr>
              <a:xfrm rot="2700000">
                <a:off x="4866537" y="3325522"/>
                <a:ext cx="196194" cy="196194"/>
              </a:xfrm>
              <a:prstGeom prst="plus">
                <a:avLst>
                  <a:gd name="adj" fmla="val 4387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D8F84AE0-40C6-43C7-BF80-1E17D5EBE533}"/>
                </a:ext>
              </a:extLst>
            </p:cNvPr>
            <p:cNvGrpSpPr/>
            <p:nvPr/>
          </p:nvGrpSpPr>
          <p:grpSpPr>
            <a:xfrm>
              <a:off x="3950188" y="3469920"/>
              <a:ext cx="328069" cy="328069"/>
              <a:chOff x="4800600" y="3254829"/>
              <a:chExt cx="328069" cy="328069"/>
            </a:xfrm>
          </p:grpSpPr>
          <p:sp>
            <p:nvSpPr>
              <p:cNvPr id="10" name="Oval 9">
                <a:extLst>
                  <a:ext uri="{FF2B5EF4-FFF2-40B4-BE49-F238E27FC236}">
                    <a16:creationId xmlns:a16="http://schemas.microsoft.com/office/drawing/2014/main" id="{BA361F58-8481-46AF-818B-A75A5A3D8674}"/>
                  </a:ext>
                </a:extLst>
              </p:cNvPr>
              <p:cNvSpPr/>
              <p:nvPr/>
            </p:nvSpPr>
            <p:spPr>
              <a:xfrm>
                <a:off x="4800600" y="3254829"/>
                <a:ext cx="328069" cy="328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8199F3D8-92E0-4747-9D16-B8044B70F755}"/>
                  </a:ext>
                </a:extLst>
              </p:cNvPr>
              <p:cNvSpPr/>
              <p:nvPr/>
            </p:nvSpPr>
            <p:spPr>
              <a:xfrm rot="2700000">
                <a:off x="4866537" y="3325522"/>
                <a:ext cx="196194" cy="196194"/>
              </a:xfrm>
              <a:prstGeom prst="plus">
                <a:avLst>
                  <a:gd name="adj" fmla="val 4387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C000FA1-4593-4036-8E07-C610F1A48B18}"/>
                </a:ext>
              </a:extLst>
            </p:cNvPr>
            <p:cNvGrpSpPr/>
            <p:nvPr/>
          </p:nvGrpSpPr>
          <p:grpSpPr>
            <a:xfrm>
              <a:off x="4377769" y="3469920"/>
              <a:ext cx="328069" cy="328069"/>
              <a:chOff x="4800600" y="3254829"/>
              <a:chExt cx="328069" cy="328069"/>
            </a:xfrm>
          </p:grpSpPr>
          <p:sp>
            <p:nvSpPr>
              <p:cNvPr id="13" name="Oval 12">
                <a:extLst>
                  <a:ext uri="{FF2B5EF4-FFF2-40B4-BE49-F238E27FC236}">
                    <a16:creationId xmlns:a16="http://schemas.microsoft.com/office/drawing/2014/main" id="{B40C09FB-0A55-4FB7-89C4-91ED15CFB2ED}"/>
                  </a:ext>
                </a:extLst>
              </p:cNvPr>
              <p:cNvSpPr/>
              <p:nvPr/>
            </p:nvSpPr>
            <p:spPr>
              <a:xfrm>
                <a:off x="4800600" y="3254829"/>
                <a:ext cx="328069" cy="328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1D463C4A-AD56-4CBC-9D58-EB45EF769711}"/>
                  </a:ext>
                </a:extLst>
              </p:cNvPr>
              <p:cNvSpPr/>
              <p:nvPr/>
            </p:nvSpPr>
            <p:spPr>
              <a:xfrm rot="2700000">
                <a:off x="4866537" y="3325522"/>
                <a:ext cx="196194" cy="196194"/>
              </a:xfrm>
              <a:prstGeom prst="plus">
                <a:avLst>
                  <a:gd name="adj" fmla="val 4387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1996DB1-9C46-4B81-8193-B23550544B94}"/>
                </a:ext>
              </a:extLst>
            </p:cNvPr>
            <p:cNvGrpSpPr/>
            <p:nvPr/>
          </p:nvGrpSpPr>
          <p:grpSpPr>
            <a:xfrm>
              <a:off x="4805350" y="3469920"/>
              <a:ext cx="328069" cy="328069"/>
              <a:chOff x="4800600" y="3254829"/>
              <a:chExt cx="328069" cy="328069"/>
            </a:xfrm>
          </p:grpSpPr>
          <p:sp>
            <p:nvSpPr>
              <p:cNvPr id="16" name="Oval 15">
                <a:extLst>
                  <a:ext uri="{FF2B5EF4-FFF2-40B4-BE49-F238E27FC236}">
                    <a16:creationId xmlns:a16="http://schemas.microsoft.com/office/drawing/2014/main" id="{BB8841F6-470B-4F07-8117-E624C2F10DEE}"/>
                  </a:ext>
                </a:extLst>
              </p:cNvPr>
              <p:cNvSpPr/>
              <p:nvPr/>
            </p:nvSpPr>
            <p:spPr>
              <a:xfrm>
                <a:off x="4800600" y="3254829"/>
                <a:ext cx="328069" cy="328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ross 16">
                <a:extLst>
                  <a:ext uri="{FF2B5EF4-FFF2-40B4-BE49-F238E27FC236}">
                    <a16:creationId xmlns:a16="http://schemas.microsoft.com/office/drawing/2014/main" id="{615BAE4B-92BF-4361-8B6F-8F0A6900DFC7}"/>
                  </a:ext>
                </a:extLst>
              </p:cNvPr>
              <p:cNvSpPr/>
              <p:nvPr/>
            </p:nvSpPr>
            <p:spPr>
              <a:xfrm rot="2700000">
                <a:off x="4866537" y="3325522"/>
                <a:ext cx="196194" cy="196194"/>
              </a:xfrm>
              <a:prstGeom prst="plus">
                <a:avLst>
                  <a:gd name="adj" fmla="val 4387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Arrow: Down 17">
              <a:extLst>
                <a:ext uri="{FF2B5EF4-FFF2-40B4-BE49-F238E27FC236}">
                  <a16:creationId xmlns:a16="http://schemas.microsoft.com/office/drawing/2014/main" id="{A36E3DC0-A781-4E1E-BE69-A31F7CA5EA9D}"/>
                </a:ext>
              </a:extLst>
            </p:cNvPr>
            <p:cNvSpPr/>
            <p:nvPr/>
          </p:nvSpPr>
          <p:spPr>
            <a:xfrm rot="20871928">
              <a:off x="3521337" y="3009665"/>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40EBCE79-0BEC-474A-85CA-A7D6DD591C2E}"/>
                </a:ext>
              </a:extLst>
            </p:cNvPr>
            <p:cNvSpPr/>
            <p:nvPr/>
          </p:nvSpPr>
          <p:spPr>
            <a:xfrm rot="845242">
              <a:off x="3725130" y="3010489"/>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F214706D-EAD9-4477-B081-AD702F20287E}"/>
                </a:ext>
              </a:extLst>
            </p:cNvPr>
            <p:cNvSpPr/>
            <p:nvPr/>
          </p:nvSpPr>
          <p:spPr>
            <a:xfrm rot="20871928">
              <a:off x="3950619" y="3008016"/>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9CC22568-31DF-499B-94AE-FF2351EF7C2C}"/>
                </a:ext>
              </a:extLst>
            </p:cNvPr>
            <p:cNvSpPr/>
            <p:nvPr/>
          </p:nvSpPr>
          <p:spPr>
            <a:xfrm rot="845242">
              <a:off x="4154412" y="3008840"/>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507483B9-0F2D-4C2F-B95B-C313E5F4307C}"/>
                </a:ext>
              </a:extLst>
            </p:cNvPr>
            <p:cNvSpPr/>
            <p:nvPr/>
          </p:nvSpPr>
          <p:spPr>
            <a:xfrm rot="20871928">
              <a:off x="4379901" y="3006367"/>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15FF3CD-333A-4C3B-A6ED-2A47591A480A}"/>
                </a:ext>
              </a:extLst>
            </p:cNvPr>
            <p:cNvSpPr/>
            <p:nvPr/>
          </p:nvSpPr>
          <p:spPr>
            <a:xfrm rot="845242">
              <a:off x="4583694" y="3007191"/>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4AC4A61E-A0B9-403C-AAEF-F520D9C64CE9}"/>
                </a:ext>
              </a:extLst>
            </p:cNvPr>
            <p:cNvSpPr/>
            <p:nvPr/>
          </p:nvSpPr>
          <p:spPr>
            <a:xfrm rot="20871928">
              <a:off x="4809183" y="3004718"/>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143F9B70-E3FA-4D21-9B26-AF91DBD94B6F}"/>
                </a:ext>
              </a:extLst>
            </p:cNvPr>
            <p:cNvSpPr/>
            <p:nvPr/>
          </p:nvSpPr>
          <p:spPr>
            <a:xfrm rot="845242">
              <a:off x="5012976" y="3005542"/>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445128EC-5E03-48C1-9266-7329D0D66DA0}"/>
                </a:ext>
              </a:extLst>
            </p:cNvPr>
            <p:cNvSpPr/>
            <p:nvPr/>
          </p:nvSpPr>
          <p:spPr>
            <a:xfrm>
              <a:off x="3611113" y="3834443"/>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4009883-918E-4195-8FE4-99567A49A0DE}"/>
                </a:ext>
              </a:extLst>
            </p:cNvPr>
            <p:cNvSpPr/>
            <p:nvPr/>
          </p:nvSpPr>
          <p:spPr>
            <a:xfrm>
              <a:off x="4040010" y="3834443"/>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04AFCCC6-F649-4AEF-918E-6508BDE3A8C6}"/>
                </a:ext>
              </a:extLst>
            </p:cNvPr>
            <p:cNvSpPr/>
            <p:nvPr/>
          </p:nvSpPr>
          <p:spPr>
            <a:xfrm>
              <a:off x="4483267" y="3828048"/>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4A2622E1-7C4D-41F0-9A48-49542DD3989C}"/>
                </a:ext>
              </a:extLst>
            </p:cNvPr>
            <p:cNvSpPr/>
            <p:nvPr/>
          </p:nvSpPr>
          <p:spPr>
            <a:xfrm>
              <a:off x="4900728" y="3834443"/>
              <a:ext cx="152400" cy="441119"/>
            </a:xfrm>
            <a:prstGeom prst="downArrow">
              <a:avLst>
                <a:gd name="adj1" fmla="val 15625"/>
                <a:gd name="adj2"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618E5BD-C5EF-4638-8A44-B54BB777303D}"/>
              </a:ext>
            </a:extLst>
          </p:cNvPr>
          <p:cNvSpPr txBox="1"/>
          <p:nvPr/>
        </p:nvSpPr>
        <p:spPr>
          <a:xfrm>
            <a:off x="6445773" y="1536122"/>
            <a:ext cx="2441374" cy="338554"/>
          </a:xfrm>
          <a:prstGeom prst="rect">
            <a:avLst/>
          </a:prstGeom>
          <a:noFill/>
        </p:spPr>
        <p:txBody>
          <a:bodyPr vert="horz" wrap="none" lIns="0" tIns="0" rIns="0" bIns="0" rtlCol="0">
            <a:spAutoFit/>
          </a:bodyPr>
          <a:lstStyle/>
          <a:p>
            <a:r>
              <a:rPr lang="en-US" sz="1100" dirty="0">
                <a:solidFill>
                  <a:srgbClr val="003C71"/>
                </a:solidFill>
              </a:rPr>
              <a:t>Fine grained parallelism within a kernel</a:t>
            </a:r>
          </a:p>
          <a:p>
            <a:r>
              <a:rPr lang="en-US" sz="1100" dirty="0">
                <a:solidFill>
                  <a:srgbClr val="003C71"/>
                </a:solidFill>
              </a:rPr>
              <a:t>In this case 4 multipliers in parallel</a:t>
            </a:r>
          </a:p>
        </p:txBody>
      </p:sp>
      <p:sp>
        <p:nvSpPr>
          <p:cNvPr id="32" name="TextBox 31">
            <a:extLst>
              <a:ext uri="{FF2B5EF4-FFF2-40B4-BE49-F238E27FC236}">
                <a16:creationId xmlns:a16="http://schemas.microsoft.com/office/drawing/2014/main" id="{F7EEC799-61D8-4FDB-A0B1-BDB4B0619BD4}"/>
              </a:ext>
            </a:extLst>
          </p:cNvPr>
          <p:cNvSpPr txBox="1"/>
          <p:nvPr/>
        </p:nvSpPr>
        <p:spPr>
          <a:xfrm>
            <a:off x="6489708" y="3371811"/>
            <a:ext cx="2397440" cy="507831"/>
          </a:xfrm>
          <a:prstGeom prst="rect">
            <a:avLst/>
          </a:prstGeom>
          <a:noFill/>
        </p:spPr>
        <p:txBody>
          <a:bodyPr vert="horz" wrap="square" lIns="0" tIns="0" rIns="0" bIns="0" rtlCol="0">
            <a:spAutoFit/>
          </a:bodyPr>
          <a:lstStyle/>
          <a:p>
            <a:r>
              <a:rPr lang="en-US" sz="1100" dirty="0">
                <a:solidFill>
                  <a:srgbClr val="003C71"/>
                </a:solidFill>
              </a:rPr>
              <a:t>Coarse grained parallelism – good for working on arrays of data (</a:t>
            </a:r>
            <a:r>
              <a:rPr lang="en-US" sz="1100" dirty="0" err="1">
                <a:solidFill>
                  <a:srgbClr val="003C71"/>
                </a:solidFill>
              </a:rPr>
              <a:t>eg</a:t>
            </a:r>
            <a:r>
              <a:rPr lang="en-US" sz="1100" dirty="0">
                <a:solidFill>
                  <a:srgbClr val="003C71"/>
                </a:solidFill>
              </a:rPr>
              <a:t> video) with no dependencies</a:t>
            </a:r>
          </a:p>
        </p:txBody>
      </p:sp>
      <p:sp>
        <p:nvSpPr>
          <p:cNvPr id="33" name="Rectangle 32">
            <a:extLst>
              <a:ext uri="{FF2B5EF4-FFF2-40B4-BE49-F238E27FC236}">
                <a16:creationId xmlns:a16="http://schemas.microsoft.com/office/drawing/2014/main" id="{5369FCC6-C86A-43D0-A53E-E15BCCCFE4D0}"/>
              </a:ext>
            </a:extLst>
          </p:cNvPr>
          <p:cNvSpPr/>
          <p:nvPr/>
        </p:nvSpPr>
        <p:spPr>
          <a:xfrm>
            <a:off x="402431" y="4172523"/>
            <a:ext cx="328069" cy="211931"/>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68946FE9-B422-45A1-B388-8F995B5302B3}"/>
              </a:ext>
            </a:extLst>
          </p:cNvPr>
          <p:cNvSpPr/>
          <p:nvPr/>
        </p:nvSpPr>
        <p:spPr>
          <a:xfrm rot="5400000">
            <a:off x="390804" y="4257954"/>
            <a:ext cx="87073" cy="4571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F71F09B-3D76-4223-8CC1-5A62A37EFDA5}"/>
              </a:ext>
            </a:extLst>
          </p:cNvPr>
          <p:cNvSpPr/>
          <p:nvPr/>
        </p:nvSpPr>
        <p:spPr>
          <a:xfrm>
            <a:off x="863820" y="4171231"/>
            <a:ext cx="328069" cy="211931"/>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BA4EC9C2-9CB0-4967-91F6-4A7EEF8FEC0E}"/>
              </a:ext>
            </a:extLst>
          </p:cNvPr>
          <p:cNvSpPr/>
          <p:nvPr/>
        </p:nvSpPr>
        <p:spPr>
          <a:xfrm rot="5400000">
            <a:off x="852193" y="4256662"/>
            <a:ext cx="87073" cy="4571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A296D6-BB55-4C6D-9128-DE0049A4EB6C}"/>
              </a:ext>
            </a:extLst>
          </p:cNvPr>
          <p:cNvSpPr/>
          <p:nvPr/>
        </p:nvSpPr>
        <p:spPr>
          <a:xfrm>
            <a:off x="1295400" y="4169939"/>
            <a:ext cx="328069" cy="211931"/>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AED05A2-35D2-4595-97E6-05D078D8267F}"/>
              </a:ext>
            </a:extLst>
          </p:cNvPr>
          <p:cNvSpPr/>
          <p:nvPr/>
        </p:nvSpPr>
        <p:spPr>
          <a:xfrm rot="5400000">
            <a:off x="1283773" y="4255370"/>
            <a:ext cx="87073" cy="4571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ACB73F0-79D6-492C-ACA3-A666AB2E71C4}"/>
              </a:ext>
            </a:extLst>
          </p:cNvPr>
          <p:cNvSpPr/>
          <p:nvPr/>
        </p:nvSpPr>
        <p:spPr>
          <a:xfrm>
            <a:off x="1756789" y="4168647"/>
            <a:ext cx="328069" cy="211931"/>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A0C1C687-2D66-46EF-A7FB-58EA09EFACB1}"/>
              </a:ext>
            </a:extLst>
          </p:cNvPr>
          <p:cNvSpPr/>
          <p:nvPr/>
        </p:nvSpPr>
        <p:spPr>
          <a:xfrm rot="5400000">
            <a:off x="1745162" y="4254078"/>
            <a:ext cx="87073" cy="45719"/>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578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2FF4-E891-46EC-82CA-F5D686AB9874}"/>
              </a:ext>
            </a:extLst>
          </p:cNvPr>
          <p:cNvSpPr>
            <a:spLocks noGrp="1"/>
          </p:cNvSpPr>
          <p:nvPr>
            <p:ph type="title"/>
          </p:nvPr>
        </p:nvSpPr>
        <p:spPr>
          <a:xfrm>
            <a:off x="477733" y="52370"/>
            <a:ext cx="8397643" cy="584490"/>
          </a:xfrm>
        </p:spPr>
        <p:txBody>
          <a:bodyPr/>
          <a:lstStyle/>
          <a:p>
            <a:r>
              <a:rPr lang="en-US" dirty="0"/>
              <a:t>Agenda</a:t>
            </a:r>
          </a:p>
        </p:txBody>
      </p:sp>
      <p:sp>
        <p:nvSpPr>
          <p:cNvPr id="3" name="Slide Number Placeholder 2">
            <a:extLst>
              <a:ext uri="{FF2B5EF4-FFF2-40B4-BE49-F238E27FC236}">
                <a16:creationId xmlns:a16="http://schemas.microsoft.com/office/drawing/2014/main" id="{1B1BE266-C356-4DEE-94EA-552F5151678A}"/>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2</a:t>
            </a:fld>
            <a:endParaRPr lang="en-US" dirty="0">
              <a:solidFill>
                <a:prstClr val="white"/>
              </a:solidFill>
            </a:endParaRPr>
          </a:p>
        </p:txBody>
      </p:sp>
      <p:sp>
        <p:nvSpPr>
          <p:cNvPr id="4" name="Content Placeholder 3">
            <a:extLst>
              <a:ext uri="{FF2B5EF4-FFF2-40B4-BE49-F238E27FC236}">
                <a16:creationId xmlns:a16="http://schemas.microsoft.com/office/drawing/2014/main" id="{E7365240-C95B-43F1-807D-2631F01C93D7}"/>
              </a:ext>
            </a:extLst>
          </p:cNvPr>
          <p:cNvSpPr>
            <a:spLocks noGrp="1"/>
          </p:cNvSpPr>
          <p:nvPr>
            <p:ph idx="11"/>
          </p:nvPr>
        </p:nvSpPr>
        <p:spPr>
          <a:xfrm>
            <a:off x="426490" y="849090"/>
            <a:ext cx="8413197" cy="3664296"/>
          </a:xfrm>
        </p:spPr>
        <p:txBody>
          <a:bodyPr/>
          <a:lstStyle/>
          <a:p>
            <a:pPr>
              <a:buFont typeface="Wingdings" panose="05000000000000000000" pitchFamily="2" charset="2"/>
              <a:buChar char="§"/>
            </a:pPr>
            <a:r>
              <a:rPr lang="en-US" dirty="0"/>
              <a:t>High Performance Computing</a:t>
            </a:r>
          </a:p>
          <a:p>
            <a:pPr>
              <a:buFont typeface="Wingdings" panose="05000000000000000000" pitchFamily="2" charset="2"/>
              <a:buChar char="§"/>
            </a:pPr>
            <a:r>
              <a:rPr lang="en-US" dirty="0"/>
              <a:t>History of Electronics Design Description Techniques</a:t>
            </a:r>
          </a:p>
          <a:p>
            <a:pPr>
              <a:spcBef>
                <a:spcPts val="0"/>
              </a:spcBef>
              <a:buFont typeface="Wingdings" panose="05000000000000000000" pitchFamily="2" charset="2"/>
              <a:buChar char="§"/>
            </a:pPr>
            <a:r>
              <a:rPr lang="en-US" dirty="0"/>
              <a:t>Semiconductors choices for computational workloads</a:t>
            </a:r>
          </a:p>
          <a:p>
            <a:pPr>
              <a:spcBef>
                <a:spcPts val="0"/>
              </a:spcBef>
              <a:buFont typeface="Wingdings" panose="05000000000000000000" pitchFamily="2" charset="2"/>
              <a:buChar char="§"/>
            </a:pPr>
            <a:r>
              <a:rPr lang="en-US" dirty="0"/>
              <a:t>Comparison of RTL vs High Level Design Techniques</a:t>
            </a:r>
          </a:p>
          <a:p>
            <a:pPr>
              <a:spcBef>
                <a:spcPts val="0"/>
              </a:spcBef>
              <a:buFont typeface="Wingdings" panose="05000000000000000000" pitchFamily="2" charset="2"/>
              <a:buChar char="§"/>
            </a:pPr>
            <a:r>
              <a:rPr lang="en-US" dirty="0"/>
              <a:t>HLS vs OpenCL</a:t>
            </a:r>
          </a:p>
          <a:p>
            <a:pPr>
              <a:spcBef>
                <a:spcPts val="0"/>
              </a:spcBef>
              <a:buFont typeface="Wingdings" panose="05000000000000000000" pitchFamily="2" charset="2"/>
              <a:buChar char="§"/>
            </a:pPr>
            <a:r>
              <a:rPr lang="en-US" dirty="0"/>
              <a:t>Labs</a:t>
            </a:r>
          </a:p>
          <a:p>
            <a:pPr marL="0" indent="0">
              <a:spcBef>
                <a:spcPts val="0"/>
              </a:spcBef>
              <a:buNone/>
            </a:pPr>
            <a:endParaRPr lang="en-US" dirty="0"/>
          </a:p>
        </p:txBody>
      </p:sp>
    </p:spTree>
    <p:extLst>
      <p:ext uri="{BB962C8B-B14F-4D97-AF65-F5344CB8AC3E}">
        <p14:creationId xmlns:p14="http://schemas.microsoft.com/office/powerpoint/2010/main" val="2232857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8EFB98-6861-409B-A743-56D7C53722D0}"/>
              </a:ext>
            </a:extLst>
          </p:cNvPr>
          <p:cNvSpPr>
            <a:spLocks noGrp="1"/>
          </p:cNvSpPr>
          <p:nvPr>
            <p:ph type="title"/>
          </p:nvPr>
        </p:nvSpPr>
        <p:spPr/>
        <p:txBody>
          <a:bodyPr/>
          <a:lstStyle/>
          <a:p>
            <a:r>
              <a:rPr lang="en-US" dirty="0"/>
              <a:t>Intel Acceleration Stack (IAS)</a:t>
            </a:r>
          </a:p>
        </p:txBody>
      </p:sp>
      <p:sp>
        <p:nvSpPr>
          <p:cNvPr id="6" name="Text Placeholder 5">
            <a:extLst>
              <a:ext uri="{FF2B5EF4-FFF2-40B4-BE49-F238E27FC236}">
                <a16:creationId xmlns:a16="http://schemas.microsoft.com/office/drawing/2014/main" id="{4BD73EDC-5A0E-4D6B-80FF-F0E7166A123C}"/>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1B0287A1-17BA-40B7-83A2-A971CDC6A5C6}"/>
              </a:ext>
            </a:extLst>
          </p:cNvPr>
          <p:cNvSpPr>
            <a:spLocks noGrp="1"/>
          </p:cNvSpPr>
          <p:nvPr>
            <p:ph type="sldNum" sz="quarter" idx="4294967295"/>
          </p:nvPr>
        </p:nvSpPr>
        <p:spPr>
          <a:xfrm>
            <a:off x="7010400" y="4824413"/>
            <a:ext cx="2133600" cy="273050"/>
          </a:xfrm>
        </p:spPr>
        <p:txBody>
          <a:bodyPr/>
          <a:lstStyle/>
          <a:p>
            <a:fld id="{EE2556C5-CE8C-6547-B838-EA80C61A4AF7}" type="slidenum">
              <a:rPr lang="en-US" smtClean="0"/>
              <a:pPr/>
              <a:t>20</a:t>
            </a:fld>
            <a:endParaRPr lang="en-US" dirty="0"/>
          </a:p>
        </p:txBody>
      </p:sp>
    </p:spTree>
    <p:extLst>
      <p:ext uri="{BB962C8B-B14F-4D97-AF65-F5344CB8AC3E}">
        <p14:creationId xmlns:p14="http://schemas.microsoft.com/office/powerpoint/2010/main" val="213972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E9D4-3590-4DB4-8561-91C4E6E0475F}"/>
              </a:ext>
            </a:extLst>
          </p:cNvPr>
          <p:cNvSpPr>
            <a:spLocks noGrp="1"/>
          </p:cNvSpPr>
          <p:nvPr>
            <p:ph type="title"/>
          </p:nvPr>
        </p:nvSpPr>
        <p:spPr>
          <a:xfrm>
            <a:off x="469662" y="44412"/>
            <a:ext cx="8397643" cy="584490"/>
          </a:xfrm>
        </p:spPr>
        <p:txBody>
          <a:bodyPr/>
          <a:lstStyle/>
          <a:p>
            <a:r>
              <a:rPr lang="en-US" dirty="0"/>
              <a:t>Understanding Connectivity</a:t>
            </a:r>
          </a:p>
        </p:txBody>
      </p:sp>
      <p:sp>
        <p:nvSpPr>
          <p:cNvPr id="3" name="Slide Number Placeholder 2">
            <a:extLst>
              <a:ext uri="{FF2B5EF4-FFF2-40B4-BE49-F238E27FC236}">
                <a16:creationId xmlns:a16="http://schemas.microsoft.com/office/drawing/2014/main" id="{DE79383E-69F6-41D0-95BF-1CDD776F66C9}"/>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21</a:t>
            </a:fld>
            <a:endParaRPr lang="en-US" dirty="0">
              <a:solidFill>
                <a:prstClr val="white"/>
              </a:solidFill>
            </a:endParaRPr>
          </a:p>
        </p:txBody>
      </p:sp>
      <p:sp>
        <p:nvSpPr>
          <p:cNvPr id="4" name="Content Placeholder 3">
            <a:extLst>
              <a:ext uri="{FF2B5EF4-FFF2-40B4-BE49-F238E27FC236}">
                <a16:creationId xmlns:a16="http://schemas.microsoft.com/office/drawing/2014/main" id="{EBA309C8-583F-43A8-A6A2-72EC843AFC37}"/>
              </a:ext>
            </a:extLst>
          </p:cNvPr>
          <p:cNvSpPr>
            <a:spLocks noGrp="1"/>
          </p:cNvSpPr>
          <p:nvPr>
            <p:ph idx="11"/>
          </p:nvPr>
        </p:nvSpPr>
        <p:spPr>
          <a:xfrm>
            <a:off x="469662" y="663100"/>
            <a:ext cx="8413197" cy="3664296"/>
          </a:xfrm>
        </p:spPr>
        <p:txBody>
          <a:bodyPr/>
          <a:lstStyle/>
          <a:p>
            <a:pPr>
              <a:buFont typeface="Arial" panose="020B0604020202020204" pitchFamily="34" charset="0"/>
              <a:buChar char="•"/>
            </a:pPr>
            <a:r>
              <a:rPr lang="en-US" dirty="0"/>
              <a:t>Bus: Communication system that transfers data between components in a computer, or within an IC</a:t>
            </a:r>
          </a:p>
          <a:p>
            <a:pPr>
              <a:buFont typeface="Arial" panose="020B0604020202020204" pitchFamily="34" charset="0"/>
              <a:buChar char="•"/>
            </a:pPr>
            <a:r>
              <a:rPr lang="en-US" dirty="0"/>
              <a:t>Examples:</a:t>
            </a:r>
          </a:p>
          <a:p>
            <a:pPr lvl="1">
              <a:buFont typeface="Arial" panose="020B0604020202020204" pitchFamily="34" charset="0"/>
              <a:buChar char="•"/>
            </a:pPr>
            <a:r>
              <a:rPr lang="en-US" dirty="0"/>
              <a:t>PCI Express – Motherboard to peripheral board connectivity</a:t>
            </a:r>
          </a:p>
          <a:p>
            <a:pPr lvl="1">
              <a:buFont typeface="Arial" panose="020B0604020202020204" pitchFamily="34" charset="0"/>
              <a:buChar char="•"/>
            </a:pPr>
            <a:r>
              <a:rPr lang="en-US" dirty="0"/>
              <a:t>AXI – On-chip connectivity standard (ARM)</a:t>
            </a:r>
          </a:p>
          <a:p>
            <a:pPr lvl="1">
              <a:buFont typeface="Arial" panose="020B0604020202020204" pitchFamily="34" charset="0"/>
              <a:buChar char="•"/>
            </a:pPr>
            <a:r>
              <a:rPr lang="en-US" dirty="0"/>
              <a:t>Avalon – </a:t>
            </a:r>
            <a:r>
              <a:rPr lang="en-US" dirty="0" err="1"/>
              <a:t>Simliar</a:t>
            </a:r>
            <a:r>
              <a:rPr lang="en-US" dirty="0"/>
              <a:t> to AXI but Intel FPGA specific </a:t>
            </a:r>
          </a:p>
        </p:txBody>
      </p:sp>
      <p:pic>
        <p:nvPicPr>
          <p:cNvPr id="5" name="Picture 4">
            <a:extLst>
              <a:ext uri="{FF2B5EF4-FFF2-40B4-BE49-F238E27FC236}">
                <a16:creationId xmlns:a16="http://schemas.microsoft.com/office/drawing/2014/main" id="{2DACBEC1-1CF1-4B9F-AB3C-B67E9075EBFA}"/>
              </a:ext>
            </a:extLst>
          </p:cNvPr>
          <p:cNvPicPr>
            <a:picLocks noChangeAspect="1"/>
          </p:cNvPicPr>
          <p:nvPr/>
        </p:nvPicPr>
        <p:blipFill>
          <a:blip r:embed="rId2"/>
          <a:stretch>
            <a:fillRect/>
          </a:stretch>
        </p:blipFill>
        <p:spPr>
          <a:xfrm>
            <a:off x="5616813" y="2447988"/>
            <a:ext cx="2731876" cy="2192084"/>
          </a:xfrm>
          <a:prstGeom prst="rect">
            <a:avLst/>
          </a:prstGeom>
        </p:spPr>
      </p:pic>
      <p:pic>
        <p:nvPicPr>
          <p:cNvPr id="6" name="Picture 5">
            <a:extLst>
              <a:ext uri="{FF2B5EF4-FFF2-40B4-BE49-F238E27FC236}">
                <a16:creationId xmlns:a16="http://schemas.microsoft.com/office/drawing/2014/main" id="{28CA8E43-AF8F-4921-818E-C2F9C14D33BB}"/>
              </a:ext>
            </a:extLst>
          </p:cNvPr>
          <p:cNvPicPr>
            <a:picLocks noChangeAspect="1"/>
          </p:cNvPicPr>
          <p:nvPr/>
        </p:nvPicPr>
        <p:blipFill>
          <a:blip r:embed="rId3"/>
          <a:stretch>
            <a:fillRect/>
          </a:stretch>
        </p:blipFill>
        <p:spPr>
          <a:xfrm>
            <a:off x="1600200" y="3194808"/>
            <a:ext cx="2886075" cy="1482999"/>
          </a:xfrm>
          <a:prstGeom prst="rect">
            <a:avLst/>
          </a:prstGeom>
        </p:spPr>
      </p:pic>
    </p:spTree>
    <p:extLst>
      <p:ext uri="{BB962C8B-B14F-4D97-AF65-F5344CB8AC3E}">
        <p14:creationId xmlns:p14="http://schemas.microsoft.com/office/powerpoint/2010/main" val="4089435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5FB6D2-271D-49C8-8E25-27C0DC27086C}"/>
              </a:ext>
            </a:extLst>
          </p:cNvPr>
          <p:cNvSpPr>
            <a:spLocks noGrp="1"/>
          </p:cNvSpPr>
          <p:nvPr>
            <p:ph type="sldNum" sz="quarter" idx="12"/>
          </p:nvPr>
        </p:nvSpPr>
        <p:spPr/>
        <p:txBody>
          <a:bodyPr/>
          <a:lstStyle/>
          <a:p>
            <a:fld id="{EE2556C5-CE8C-6547-B838-EA80C61A4AF7}" type="slidenum">
              <a:rPr lang="en-US" smtClean="0"/>
              <a:pPr/>
              <a:t>22</a:t>
            </a:fld>
            <a:endParaRPr lang="en-US" dirty="0"/>
          </a:p>
        </p:txBody>
      </p:sp>
      <p:sp>
        <p:nvSpPr>
          <p:cNvPr id="3" name="Title 2">
            <a:extLst>
              <a:ext uri="{FF2B5EF4-FFF2-40B4-BE49-F238E27FC236}">
                <a16:creationId xmlns:a16="http://schemas.microsoft.com/office/drawing/2014/main" id="{8ED65F17-D114-4E0C-88A7-B2419EC1D305}"/>
              </a:ext>
            </a:extLst>
          </p:cNvPr>
          <p:cNvSpPr>
            <a:spLocks noGrp="1"/>
          </p:cNvSpPr>
          <p:nvPr>
            <p:ph type="title"/>
          </p:nvPr>
        </p:nvSpPr>
        <p:spPr/>
        <p:txBody>
          <a:bodyPr/>
          <a:lstStyle/>
          <a:p>
            <a:r>
              <a:rPr lang="en-US" dirty="0"/>
              <a:t>What is the Intel Acceleration Stack (IAS)?</a:t>
            </a:r>
          </a:p>
        </p:txBody>
      </p:sp>
      <p:sp>
        <p:nvSpPr>
          <p:cNvPr id="4" name="Content Placeholder 3">
            <a:extLst>
              <a:ext uri="{FF2B5EF4-FFF2-40B4-BE49-F238E27FC236}">
                <a16:creationId xmlns:a16="http://schemas.microsoft.com/office/drawing/2014/main" id="{8882F3A6-E13D-4A61-9405-775564428EA6}"/>
              </a:ext>
            </a:extLst>
          </p:cNvPr>
          <p:cNvSpPr>
            <a:spLocks noGrp="1"/>
          </p:cNvSpPr>
          <p:nvPr>
            <p:ph sz="quarter" idx="13"/>
          </p:nvPr>
        </p:nvSpPr>
        <p:spPr/>
        <p:txBody>
          <a:bodyPr/>
          <a:lstStyle/>
          <a:p>
            <a:r>
              <a:rPr lang="en-US" dirty="0"/>
              <a:t>Hardware abstraction of physical interfaces</a:t>
            </a:r>
          </a:p>
          <a:p>
            <a:pPr lvl="1"/>
            <a:r>
              <a:rPr lang="en-US" dirty="0"/>
              <a:t>Host interface (e.g. PCI Express)</a:t>
            </a:r>
          </a:p>
          <a:p>
            <a:pPr lvl="1"/>
            <a:r>
              <a:rPr lang="en-US" dirty="0"/>
              <a:t>Memory interface (e.g. DD4-SDRAM)</a:t>
            </a:r>
          </a:p>
          <a:p>
            <a:pPr lvl="1"/>
            <a:r>
              <a:rPr lang="en-US" dirty="0"/>
              <a:t>Network interface (e.g. 10Gbps SFP)</a:t>
            </a:r>
          </a:p>
          <a:p>
            <a:r>
              <a:rPr lang="en-US" dirty="0"/>
              <a:t>Software abstraction of the hardware</a:t>
            </a:r>
          </a:p>
          <a:p>
            <a:pPr lvl="1"/>
            <a:r>
              <a:rPr lang="en-US" dirty="0"/>
              <a:t>PCIe device driver</a:t>
            </a:r>
          </a:p>
          <a:p>
            <a:pPr lvl="1"/>
            <a:r>
              <a:rPr lang="en-US" dirty="0"/>
              <a:t>Common library for accessing hardware and managing memory</a:t>
            </a:r>
          </a:p>
        </p:txBody>
      </p:sp>
    </p:spTree>
    <p:extLst>
      <p:ext uri="{BB962C8B-B14F-4D97-AF65-F5344CB8AC3E}">
        <p14:creationId xmlns:p14="http://schemas.microsoft.com/office/powerpoint/2010/main" val="243025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63E4A6-6E67-4935-9E67-32E0044A6D29}"/>
              </a:ext>
            </a:extLst>
          </p:cNvPr>
          <p:cNvPicPr>
            <a:picLocks noChangeAspect="1"/>
          </p:cNvPicPr>
          <p:nvPr/>
        </p:nvPicPr>
        <p:blipFill>
          <a:blip r:embed="rId2"/>
          <a:stretch>
            <a:fillRect/>
          </a:stretch>
        </p:blipFill>
        <p:spPr>
          <a:xfrm>
            <a:off x="3733201" y="1271239"/>
            <a:ext cx="5315413" cy="3091117"/>
          </a:xfrm>
          <a:prstGeom prst="rect">
            <a:avLst/>
          </a:prstGeom>
        </p:spPr>
      </p:pic>
      <p:sp>
        <p:nvSpPr>
          <p:cNvPr id="2" name="Slide Number Placeholder 1">
            <a:extLst>
              <a:ext uri="{FF2B5EF4-FFF2-40B4-BE49-F238E27FC236}">
                <a16:creationId xmlns:a16="http://schemas.microsoft.com/office/drawing/2014/main" id="{105FB6D2-271D-49C8-8E25-27C0DC27086C}"/>
              </a:ext>
            </a:extLst>
          </p:cNvPr>
          <p:cNvSpPr>
            <a:spLocks noGrp="1"/>
          </p:cNvSpPr>
          <p:nvPr>
            <p:ph type="sldNum" sz="quarter" idx="12"/>
          </p:nvPr>
        </p:nvSpPr>
        <p:spPr/>
        <p:txBody>
          <a:bodyPr/>
          <a:lstStyle/>
          <a:p>
            <a:fld id="{EE2556C5-CE8C-6547-B838-EA80C61A4AF7}" type="slidenum">
              <a:rPr lang="en-US" smtClean="0"/>
              <a:pPr/>
              <a:t>23</a:t>
            </a:fld>
            <a:endParaRPr lang="en-US" dirty="0"/>
          </a:p>
        </p:txBody>
      </p:sp>
      <p:sp>
        <p:nvSpPr>
          <p:cNvPr id="3" name="Title 2">
            <a:extLst>
              <a:ext uri="{FF2B5EF4-FFF2-40B4-BE49-F238E27FC236}">
                <a16:creationId xmlns:a16="http://schemas.microsoft.com/office/drawing/2014/main" id="{8ED65F17-D114-4E0C-88A7-B2419EC1D305}"/>
              </a:ext>
            </a:extLst>
          </p:cNvPr>
          <p:cNvSpPr>
            <a:spLocks noGrp="1"/>
          </p:cNvSpPr>
          <p:nvPr>
            <p:ph type="title"/>
          </p:nvPr>
        </p:nvSpPr>
        <p:spPr/>
        <p:txBody>
          <a:bodyPr/>
          <a:lstStyle/>
          <a:p>
            <a:r>
              <a:rPr lang="en-US" dirty="0"/>
              <a:t>What is the Intel Acceleration Stack (IAS)?</a:t>
            </a:r>
          </a:p>
        </p:txBody>
      </p:sp>
      <p:sp>
        <p:nvSpPr>
          <p:cNvPr id="4" name="Content Placeholder 3">
            <a:extLst>
              <a:ext uri="{FF2B5EF4-FFF2-40B4-BE49-F238E27FC236}">
                <a16:creationId xmlns:a16="http://schemas.microsoft.com/office/drawing/2014/main" id="{8882F3A6-E13D-4A61-9405-775564428EA6}"/>
              </a:ext>
            </a:extLst>
          </p:cNvPr>
          <p:cNvSpPr>
            <a:spLocks noGrp="1"/>
          </p:cNvSpPr>
          <p:nvPr>
            <p:ph sz="quarter" idx="13"/>
          </p:nvPr>
        </p:nvSpPr>
        <p:spPr>
          <a:xfrm>
            <a:off x="455614" y="1203325"/>
            <a:ext cx="3335802" cy="3425825"/>
          </a:xfrm>
        </p:spPr>
        <p:txBody>
          <a:bodyPr/>
          <a:lstStyle/>
          <a:p>
            <a:r>
              <a:rPr lang="en-US" dirty="0"/>
              <a:t>Customers develop user space application</a:t>
            </a:r>
          </a:p>
          <a:p>
            <a:r>
              <a:rPr lang="en-US" dirty="0"/>
              <a:t>Intel provides software abstraction layer called the “Open Programable Acceleration Engine” (OPAE)</a:t>
            </a:r>
          </a:p>
          <a:p>
            <a:endParaRPr lang="en-US" dirty="0"/>
          </a:p>
          <a:p>
            <a:r>
              <a:rPr lang="en-US" dirty="0"/>
              <a:t>Intel provides hardware abstraction layer called the “FPGA Interface Manager” (FIM)</a:t>
            </a:r>
          </a:p>
        </p:txBody>
      </p:sp>
    </p:spTree>
    <p:extLst>
      <p:ext uri="{BB962C8B-B14F-4D97-AF65-F5344CB8AC3E}">
        <p14:creationId xmlns:p14="http://schemas.microsoft.com/office/powerpoint/2010/main" val="401264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040487-2444-4853-B12A-950A031C038A}"/>
              </a:ext>
            </a:extLst>
          </p:cNvPr>
          <p:cNvSpPr>
            <a:spLocks noGrp="1"/>
          </p:cNvSpPr>
          <p:nvPr>
            <p:ph type="sldNum" sz="quarter" idx="12"/>
          </p:nvPr>
        </p:nvSpPr>
        <p:spPr/>
        <p:txBody>
          <a:bodyPr/>
          <a:lstStyle/>
          <a:p>
            <a:fld id="{EE2556C5-CE8C-6547-B838-EA80C61A4AF7}" type="slidenum">
              <a:rPr lang="en-US" smtClean="0"/>
              <a:pPr/>
              <a:t>24</a:t>
            </a:fld>
            <a:endParaRPr lang="en-US" dirty="0"/>
          </a:p>
        </p:txBody>
      </p:sp>
      <p:sp>
        <p:nvSpPr>
          <p:cNvPr id="3" name="Title 2">
            <a:extLst>
              <a:ext uri="{FF2B5EF4-FFF2-40B4-BE49-F238E27FC236}">
                <a16:creationId xmlns:a16="http://schemas.microsoft.com/office/drawing/2014/main" id="{ACD11613-3F96-4091-9D04-3F9518F9A43D}"/>
              </a:ext>
            </a:extLst>
          </p:cNvPr>
          <p:cNvSpPr>
            <a:spLocks noGrp="1"/>
          </p:cNvSpPr>
          <p:nvPr>
            <p:ph type="title"/>
          </p:nvPr>
        </p:nvSpPr>
        <p:spPr/>
        <p:txBody>
          <a:bodyPr/>
          <a:lstStyle/>
          <a:p>
            <a:r>
              <a:rPr lang="en-US" dirty="0"/>
              <a:t>Why did Intel Create IAS?</a:t>
            </a:r>
          </a:p>
        </p:txBody>
      </p:sp>
      <p:sp>
        <p:nvSpPr>
          <p:cNvPr id="4" name="Content Placeholder 3">
            <a:extLst>
              <a:ext uri="{FF2B5EF4-FFF2-40B4-BE49-F238E27FC236}">
                <a16:creationId xmlns:a16="http://schemas.microsoft.com/office/drawing/2014/main" id="{8175A781-1777-4666-9500-D3496CD8F8D1}"/>
              </a:ext>
            </a:extLst>
          </p:cNvPr>
          <p:cNvSpPr>
            <a:spLocks noGrp="1"/>
          </p:cNvSpPr>
          <p:nvPr>
            <p:ph sz="quarter" idx="13"/>
          </p:nvPr>
        </p:nvSpPr>
        <p:spPr/>
        <p:txBody>
          <a:bodyPr/>
          <a:lstStyle/>
          <a:p>
            <a:r>
              <a:rPr lang="en-US" sz="1600" dirty="0"/>
              <a:t>Creating an acceleration card is difficult</a:t>
            </a:r>
          </a:p>
          <a:p>
            <a:pPr lvl="1"/>
            <a:r>
              <a:rPr lang="en-US" sz="1600" dirty="0"/>
              <a:t>Need to close timing on external interfaces</a:t>
            </a:r>
          </a:p>
          <a:p>
            <a:pPr lvl="1"/>
            <a:r>
              <a:rPr lang="en-US" sz="1600" dirty="0"/>
              <a:t>Need to create drivers to manage hardware</a:t>
            </a:r>
          </a:p>
          <a:p>
            <a:pPr lvl="1"/>
            <a:r>
              <a:rPr lang="en-US" sz="1600" dirty="0"/>
              <a:t>Products in the server space require stringent verification (stakes too high not to)</a:t>
            </a:r>
          </a:p>
          <a:p>
            <a:r>
              <a:rPr lang="en-US" sz="1600" dirty="0"/>
              <a:t>Customers can focus their value add</a:t>
            </a:r>
          </a:p>
          <a:p>
            <a:pPr lvl="1"/>
            <a:r>
              <a:rPr lang="en-US" sz="1600" dirty="0"/>
              <a:t>No need to deal with server and card qualification</a:t>
            </a:r>
          </a:p>
          <a:p>
            <a:pPr lvl="1"/>
            <a:r>
              <a:rPr lang="en-US" sz="1600" dirty="0"/>
              <a:t>Focus on creating hardware accelerators on a standard platform</a:t>
            </a:r>
          </a:p>
          <a:p>
            <a:r>
              <a:rPr lang="en-US" sz="1600" dirty="0"/>
              <a:t>Provides a standard that the industry can get behind to avoid fragmentation</a:t>
            </a:r>
          </a:p>
          <a:p>
            <a:pPr lvl="1"/>
            <a:r>
              <a:rPr lang="en-US" sz="1600" dirty="0"/>
              <a:t>Difficult to port accelerator without a common platform stack</a:t>
            </a:r>
          </a:p>
          <a:p>
            <a:endParaRPr lang="en-US" sz="1600" dirty="0"/>
          </a:p>
        </p:txBody>
      </p:sp>
    </p:spTree>
    <p:extLst>
      <p:ext uri="{BB962C8B-B14F-4D97-AF65-F5344CB8AC3E}">
        <p14:creationId xmlns:p14="http://schemas.microsoft.com/office/powerpoint/2010/main" val="80664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FD151A-F5AC-40C2-9914-23E055AE8998}"/>
              </a:ext>
            </a:extLst>
          </p:cNvPr>
          <p:cNvSpPr>
            <a:spLocks noGrp="1"/>
          </p:cNvSpPr>
          <p:nvPr>
            <p:ph type="sldNum" sz="quarter" idx="12"/>
          </p:nvPr>
        </p:nvSpPr>
        <p:spPr/>
        <p:txBody>
          <a:bodyPr/>
          <a:lstStyle/>
          <a:p>
            <a:fld id="{EE2556C5-CE8C-6547-B838-EA80C61A4AF7}" type="slidenum">
              <a:rPr lang="en-US" smtClean="0"/>
              <a:pPr/>
              <a:t>25</a:t>
            </a:fld>
            <a:endParaRPr lang="en-US" dirty="0"/>
          </a:p>
        </p:txBody>
      </p:sp>
      <p:sp>
        <p:nvSpPr>
          <p:cNvPr id="3" name="Title 2">
            <a:extLst>
              <a:ext uri="{FF2B5EF4-FFF2-40B4-BE49-F238E27FC236}">
                <a16:creationId xmlns:a16="http://schemas.microsoft.com/office/drawing/2014/main" id="{BFBD1892-3948-4A3A-99A8-D09A5EFA03B4}"/>
              </a:ext>
            </a:extLst>
          </p:cNvPr>
          <p:cNvSpPr>
            <a:spLocks noGrp="1"/>
          </p:cNvSpPr>
          <p:nvPr>
            <p:ph type="title"/>
          </p:nvPr>
        </p:nvSpPr>
        <p:spPr/>
        <p:txBody>
          <a:bodyPr/>
          <a:lstStyle/>
          <a:p>
            <a:r>
              <a:rPr lang="en-US" dirty="0"/>
              <a:t>PAC Boards on the Market – N3000</a:t>
            </a:r>
          </a:p>
        </p:txBody>
      </p:sp>
      <p:sp>
        <p:nvSpPr>
          <p:cNvPr id="4" name="Content Placeholder 3">
            <a:extLst>
              <a:ext uri="{FF2B5EF4-FFF2-40B4-BE49-F238E27FC236}">
                <a16:creationId xmlns:a16="http://schemas.microsoft.com/office/drawing/2014/main" id="{3D3AA655-DC77-46B4-B4BB-A83BD975800F}"/>
              </a:ext>
            </a:extLst>
          </p:cNvPr>
          <p:cNvSpPr>
            <a:spLocks noGrp="1"/>
          </p:cNvSpPr>
          <p:nvPr>
            <p:ph sz="quarter" idx="13"/>
          </p:nvPr>
        </p:nvSpPr>
        <p:spPr>
          <a:xfrm>
            <a:off x="455613" y="1203325"/>
            <a:ext cx="4763158" cy="3425825"/>
          </a:xfrm>
        </p:spPr>
        <p:txBody>
          <a:bodyPr/>
          <a:lstStyle/>
          <a:p>
            <a:r>
              <a:rPr lang="en-US" dirty="0"/>
              <a:t>Internally known as “Vista Creek”</a:t>
            </a:r>
          </a:p>
          <a:p>
            <a:r>
              <a:rPr lang="en-US" dirty="0"/>
              <a:t>Based on </a:t>
            </a:r>
            <a:r>
              <a:rPr lang="en-US" dirty="0" err="1"/>
              <a:t>Arria</a:t>
            </a:r>
            <a:r>
              <a:rPr lang="en-US" dirty="0"/>
              <a:t> 10 GX device</a:t>
            </a:r>
          </a:p>
          <a:p>
            <a:r>
              <a:rPr lang="en-US" dirty="0"/>
              <a:t>Intended for Network Acceleration Applications</a:t>
            </a:r>
          </a:p>
          <a:p>
            <a:r>
              <a:rPr lang="en-US" dirty="0"/>
              <a:t>FPGA offloads Intel network controllers</a:t>
            </a:r>
          </a:p>
          <a:p>
            <a:pPr lvl="1"/>
            <a:r>
              <a:rPr lang="en-US" dirty="0"/>
              <a:t>FPGA deals with traffic filtering before Intel NICs see the packets</a:t>
            </a:r>
          </a:p>
          <a:p>
            <a:pPr lvl="1"/>
            <a:r>
              <a:rPr lang="en-US" dirty="0"/>
              <a:t>FPGA implements features Intel NICs lack</a:t>
            </a:r>
          </a:p>
          <a:p>
            <a:pPr lvl="1"/>
            <a:r>
              <a:rPr lang="en-US" dirty="0"/>
              <a:t>Intel NICs provide remainder of features that are already optimally implemented</a:t>
            </a:r>
          </a:p>
          <a:p>
            <a:pPr lvl="1"/>
            <a:endParaRPr lang="en-US" dirty="0"/>
          </a:p>
        </p:txBody>
      </p:sp>
      <p:pic>
        <p:nvPicPr>
          <p:cNvPr id="6" name="Picture 5">
            <a:extLst>
              <a:ext uri="{FF2B5EF4-FFF2-40B4-BE49-F238E27FC236}">
                <a16:creationId xmlns:a16="http://schemas.microsoft.com/office/drawing/2014/main" id="{8DB2EAC1-C3F0-4357-A427-E860A18831CD}"/>
              </a:ext>
            </a:extLst>
          </p:cNvPr>
          <p:cNvPicPr>
            <a:picLocks noChangeAspect="1"/>
          </p:cNvPicPr>
          <p:nvPr/>
        </p:nvPicPr>
        <p:blipFill>
          <a:blip r:embed="rId2"/>
          <a:stretch>
            <a:fillRect/>
          </a:stretch>
        </p:blipFill>
        <p:spPr>
          <a:xfrm>
            <a:off x="4726524" y="1221165"/>
            <a:ext cx="4633821" cy="2605932"/>
          </a:xfrm>
          <a:prstGeom prst="rect">
            <a:avLst/>
          </a:prstGeom>
        </p:spPr>
      </p:pic>
    </p:spTree>
    <p:extLst>
      <p:ext uri="{BB962C8B-B14F-4D97-AF65-F5344CB8AC3E}">
        <p14:creationId xmlns:p14="http://schemas.microsoft.com/office/powerpoint/2010/main" val="40642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709BD0-55AF-4453-82BC-4D157F3FD76C}"/>
              </a:ext>
            </a:extLst>
          </p:cNvPr>
          <p:cNvSpPr>
            <a:spLocks noGrp="1"/>
          </p:cNvSpPr>
          <p:nvPr>
            <p:ph type="sldNum" sz="quarter" idx="12"/>
          </p:nvPr>
        </p:nvSpPr>
        <p:spPr/>
        <p:txBody>
          <a:bodyPr/>
          <a:lstStyle/>
          <a:p>
            <a:fld id="{EE2556C5-CE8C-6547-B838-EA80C61A4AF7}" type="slidenum">
              <a:rPr lang="en-US" smtClean="0"/>
              <a:pPr/>
              <a:t>26</a:t>
            </a:fld>
            <a:endParaRPr lang="en-US" dirty="0"/>
          </a:p>
        </p:txBody>
      </p:sp>
      <p:sp>
        <p:nvSpPr>
          <p:cNvPr id="3" name="Title 2">
            <a:extLst>
              <a:ext uri="{FF2B5EF4-FFF2-40B4-BE49-F238E27FC236}">
                <a16:creationId xmlns:a16="http://schemas.microsoft.com/office/drawing/2014/main" id="{F0582EEA-58CC-477C-9ED5-437DB0C4874D}"/>
              </a:ext>
            </a:extLst>
          </p:cNvPr>
          <p:cNvSpPr>
            <a:spLocks noGrp="1"/>
          </p:cNvSpPr>
          <p:nvPr>
            <p:ph type="title"/>
          </p:nvPr>
        </p:nvSpPr>
        <p:spPr/>
        <p:txBody>
          <a:bodyPr/>
          <a:lstStyle/>
          <a:p>
            <a:r>
              <a:rPr lang="en-US" dirty="0"/>
              <a:t>PAC Boards on the Market – N3000</a:t>
            </a:r>
          </a:p>
        </p:txBody>
      </p:sp>
      <p:pic>
        <p:nvPicPr>
          <p:cNvPr id="6" name="Picture 5">
            <a:extLst>
              <a:ext uri="{FF2B5EF4-FFF2-40B4-BE49-F238E27FC236}">
                <a16:creationId xmlns:a16="http://schemas.microsoft.com/office/drawing/2014/main" id="{66D7F84F-9CF9-4D8F-B17C-DA556BE16022}"/>
              </a:ext>
            </a:extLst>
          </p:cNvPr>
          <p:cNvPicPr>
            <a:picLocks noChangeAspect="1"/>
          </p:cNvPicPr>
          <p:nvPr/>
        </p:nvPicPr>
        <p:blipFill>
          <a:blip r:embed="rId2"/>
          <a:stretch>
            <a:fillRect/>
          </a:stretch>
        </p:blipFill>
        <p:spPr>
          <a:xfrm>
            <a:off x="81940" y="892097"/>
            <a:ext cx="6650493" cy="3740052"/>
          </a:xfrm>
          <a:prstGeom prst="rect">
            <a:avLst/>
          </a:prstGeom>
        </p:spPr>
      </p:pic>
      <p:sp>
        <p:nvSpPr>
          <p:cNvPr id="7" name="TextBox 6">
            <a:extLst>
              <a:ext uri="{FF2B5EF4-FFF2-40B4-BE49-F238E27FC236}">
                <a16:creationId xmlns:a16="http://schemas.microsoft.com/office/drawing/2014/main" id="{24AC8E03-E9B1-407C-A23A-6FBDA235671E}"/>
              </a:ext>
            </a:extLst>
          </p:cNvPr>
          <p:cNvSpPr txBox="1"/>
          <p:nvPr/>
        </p:nvSpPr>
        <p:spPr>
          <a:xfrm>
            <a:off x="6553200" y="1418434"/>
            <a:ext cx="2416840" cy="169277"/>
          </a:xfrm>
          <a:prstGeom prst="rect">
            <a:avLst/>
          </a:prstGeom>
          <a:noFill/>
        </p:spPr>
        <p:txBody>
          <a:bodyPr vert="horz" wrap="square" lIns="0" tIns="0" rIns="0" bIns="0" rtlCol="0">
            <a:spAutoFit/>
          </a:bodyPr>
          <a:lstStyle/>
          <a:p>
            <a:r>
              <a:rPr lang="en-US" sz="1100" dirty="0">
                <a:solidFill>
                  <a:srgbClr val="FF0000"/>
                </a:solidFill>
              </a:rPr>
              <a:t>FPGA deals with raw network traffic</a:t>
            </a:r>
          </a:p>
        </p:txBody>
      </p:sp>
      <p:sp>
        <p:nvSpPr>
          <p:cNvPr id="8" name="Rectangle 7">
            <a:extLst>
              <a:ext uri="{FF2B5EF4-FFF2-40B4-BE49-F238E27FC236}">
                <a16:creationId xmlns:a16="http://schemas.microsoft.com/office/drawing/2014/main" id="{59FD6D87-5BEF-4F00-9224-2DB46B62DB63}"/>
              </a:ext>
            </a:extLst>
          </p:cNvPr>
          <p:cNvSpPr/>
          <p:nvPr/>
        </p:nvSpPr>
        <p:spPr>
          <a:xfrm>
            <a:off x="2248086" y="1030373"/>
            <a:ext cx="1944773" cy="173066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E58CCF-A3CC-4DF3-98A7-61EE8EF6CADC}"/>
              </a:ext>
            </a:extLst>
          </p:cNvPr>
          <p:cNvSpPr/>
          <p:nvPr/>
        </p:nvSpPr>
        <p:spPr>
          <a:xfrm>
            <a:off x="3635298" y="3175867"/>
            <a:ext cx="2208685" cy="132922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FA8C57-2C25-454C-B7B5-1D399A2F0638}"/>
              </a:ext>
            </a:extLst>
          </p:cNvPr>
          <p:cNvSpPr txBox="1"/>
          <p:nvPr/>
        </p:nvSpPr>
        <p:spPr>
          <a:xfrm>
            <a:off x="6553200" y="3238314"/>
            <a:ext cx="2416840" cy="338554"/>
          </a:xfrm>
          <a:prstGeom prst="rect">
            <a:avLst/>
          </a:prstGeom>
          <a:noFill/>
        </p:spPr>
        <p:txBody>
          <a:bodyPr vert="horz" wrap="square" lIns="0" tIns="0" rIns="0" bIns="0" rtlCol="0">
            <a:spAutoFit/>
          </a:bodyPr>
          <a:lstStyle/>
          <a:p>
            <a:r>
              <a:rPr lang="en-US" sz="1100" dirty="0">
                <a:solidFill>
                  <a:srgbClr val="FF0000"/>
                </a:solidFill>
              </a:rPr>
              <a:t>Network traffic to/from host forwarded by FPGA and Ethernet controllers</a:t>
            </a:r>
          </a:p>
        </p:txBody>
      </p:sp>
      <p:cxnSp>
        <p:nvCxnSpPr>
          <p:cNvPr id="12" name="Straight Arrow Connector 11">
            <a:extLst>
              <a:ext uri="{FF2B5EF4-FFF2-40B4-BE49-F238E27FC236}">
                <a16:creationId xmlns:a16="http://schemas.microsoft.com/office/drawing/2014/main" id="{568B153F-2E4C-42F4-BC28-A771D5230BAE}"/>
              </a:ext>
            </a:extLst>
          </p:cNvPr>
          <p:cNvCxnSpPr>
            <a:stCxn id="10" idx="1"/>
            <a:endCxn id="9" idx="3"/>
          </p:cNvCxnSpPr>
          <p:nvPr/>
        </p:nvCxnSpPr>
        <p:spPr>
          <a:xfrm flipH="1">
            <a:off x="5843983" y="3407591"/>
            <a:ext cx="709217" cy="4328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1D7766A-B728-490B-AEC8-4DAE26AD9C8B}"/>
              </a:ext>
            </a:extLst>
          </p:cNvPr>
          <p:cNvCxnSpPr>
            <a:stCxn id="7" idx="1"/>
            <a:endCxn id="8" idx="3"/>
          </p:cNvCxnSpPr>
          <p:nvPr/>
        </p:nvCxnSpPr>
        <p:spPr>
          <a:xfrm flipH="1">
            <a:off x="4192859" y="1503073"/>
            <a:ext cx="2360341" cy="39263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animBg="1"/>
      <p:bldP spid="8" grpId="1" animBg="1"/>
      <p:bldP spid="9"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029E35-9B66-421B-950C-3538C97111AB}"/>
              </a:ext>
            </a:extLst>
          </p:cNvPr>
          <p:cNvPicPr>
            <a:picLocks noChangeAspect="1"/>
          </p:cNvPicPr>
          <p:nvPr/>
        </p:nvPicPr>
        <p:blipFill>
          <a:blip r:embed="rId2"/>
          <a:stretch>
            <a:fillRect/>
          </a:stretch>
        </p:blipFill>
        <p:spPr>
          <a:xfrm>
            <a:off x="4005519" y="1203325"/>
            <a:ext cx="5397190" cy="3035229"/>
          </a:xfrm>
          <a:prstGeom prst="rect">
            <a:avLst/>
          </a:prstGeom>
        </p:spPr>
      </p:pic>
      <p:sp>
        <p:nvSpPr>
          <p:cNvPr id="2" name="Slide Number Placeholder 1">
            <a:extLst>
              <a:ext uri="{FF2B5EF4-FFF2-40B4-BE49-F238E27FC236}">
                <a16:creationId xmlns:a16="http://schemas.microsoft.com/office/drawing/2014/main" id="{E5337D5E-8646-4263-BAA1-69FDD85E511E}"/>
              </a:ext>
            </a:extLst>
          </p:cNvPr>
          <p:cNvSpPr>
            <a:spLocks noGrp="1"/>
          </p:cNvSpPr>
          <p:nvPr>
            <p:ph type="sldNum" sz="quarter" idx="12"/>
          </p:nvPr>
        </p:nvSpPr>
        <p:spPr/>
        <p:txBody>
          <a:bodyPr/>
          <a:lstStyle/>
          <a:p>
            <a:fld id="{EE2556C5-CE8C-6547-B838-EA80C61A4AF7}" type="slidenum">
              <a:rPr lang="en-US" smtClean="0"/>
              <a:pPr/>
              <a:t>27</a:t>
            </a:fld>
            <a:endParaRPr lang="en-US" dirty="0"/>
          </a:p>
        </p:txBody>
      </p:sp>
      <p:sp>
        <p:nvSpPr>
          <p:cNvPr id="3" name="Title 2">
            <a:extLst>
              <a:ext uri="{FF2B5EF4-FFF2-40B4-BE49-F238E27FC236}">
                <a16:creationId xmlns:a16="http://schemas.microsoft.com/office/drawing/2014/main" id="{795BE67D-0393-4C0D-A4F4-3FAD8D496398}"/>
              </a:ext>
            </a:extLst>
          </p:cNvPr>
          <p:cNvSpPr>
            <a:spLocks noGrp="1"/>
          </p:cNvSpPr>
          <p:nvPr>
            <p:ph type="title"/>
          </p:nvPr>
        </p:nvSpPr>
        <p:spPr/>
        <p:txBody>
          <a:bodyPr/>
          <a:lstStyle/>
          <a:p>
            <a:r>
              <a:rPr lang="en-US" dirty="0"/>
              <a:t>PAC Boards on the Market – </a:t>
            </a:r>
            <a:r>
              <a:rPr lang="en-US" dirty="0" err="1"/>
              <a:t>Arria</a:t>
            </a:r>
            <a:r>
              <a:rPr lang="en-US" dirty="0"/>
              <a:t> 10 PAC</a:t>
            </a:r>
          </a:p>
        </p:txBody>
      </p:sp>
      <p:sp>
        <p:nvSpPr>
          <p:cNvPr id="4" name="Content Placeholder 3">
            <a:extLst>
              <a:ext uri="{FF2B5EF4-FFF2-40B4-BE49-F238E27FC236}">
                <a16:creationId xmlns:a16="http://schemas.microsoft.com/office/drawing/2014/main" id="{3D5F068F-CD45-47A1-8230-322F670EA380}"/>
              </a:ext>
            </a:extLst>
          </p:cNvPr>
          <p:cNvSpPr>
            <a:spLocks noGrp="1"/>
          </p:cNvSpPr>
          <p:nvPr>
            <p:ph sz="quarter" idx="13"/>
          </p:nvPr>
        </p:nvSpPr>
        <p:spPr>
          <a:xfrm>
            <a:off x="455614" y="1203325"/>
            <a:ext cx="4312648" cy="3425825"/>
          </a:xfrm>
        </p:spPr>
        <p:txBody>
          <a:bodyPr/>
          <a:lstStyle/>
          <a:p>
            <a:r>
              <a:rPr lang="en-US" dirty="0"/>
              <a:t>Internally known as “Rush Creek”</a:t>
            </a:r>
          </a:p>
          <a:p>
            <a:r>
              <a:rPr lang="en-US" dirty="0"/>
              <a:t>First PAC board available to market</a:t>
            </a:r>
          </a:p>
          <a:p>
            <a:r>
              <a:rPr lang="en-US" dirty="0"/>
              <a:t>Intended for ‘lookaside’ acceleration</a:t>
            </a:r>
          </a:p>
          <a:p>
            <a:pPr lvl="1"/>
            <a:r>
              <a:rPr lang="en-US" dirty="0"/>
              <a:t>Similar to a GPU accelerator</a:t>
            </a:r>
          </a:p>
          <a:p>
            <a:r>
              <a:rPr lang="en-US" dirty="0"/>
              <a:t>Contains 40Gbps network interface</a:t>
            </a:r>
          </a:p>
          <a:p>
            <a:pPr lvl="1"/>
            <a:r>
              <a:rPr lang="en-US" dirty="0"/>
              <a:t>Compute on network payloads instead of network offload (e.g. financial)</a:t>
            </a:r>
          </a:p>
          <a:p>
            <a:r>
              <a:rPr lang="en-US" dirty="0"/>
              <a:t>Small formfactor bringing FPGA to servers that GPUs cannot service (won’t fit)</a:t>
            </a:r>
          </a:p>
          <a:p>
            <a:pPr lvl="1"/>
            <a:endParaRPr lang="en-US" dirty="0"/>
          </a:p>
        </p:txBody>
      </p:sp>
    </p:spTree>
    <p:extLst>
      <p:ext uri="{BB962C8B-B14F-4D97-AF65-F5344CB8AC3E}">
        <p14:creationId xmlns:p14="http://schemas.microsoft.com/office/powerpoint/2010/main" val="36048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B92CC8-04C5-4D87-A14F-219764DA57D2}"/>
              </a:ext>
            </a:extLst>
          </p:cNvPr>
          <p:cNvSpPr>
            <a:spLocks noGrp="1"/>
          </p:cNvSpPr>
          <p:nvPr>
            <p:ph type="sldNum" sz="quarter" idx="12"/>
          </p:nvPr>
        </p:nvSpPr>
        <p:spPr/>
        <p:txBody>
          <a:bodyPr/>
          <a:lstStyle/>
          <a:p>
            <a:fld id="{EE2556C5-CE8C-6547-B838-EA80C61A4AF7}" type="slidenum">
              <a:rPr lang="en-US" smtClean="0"/>
              <a:pPr/>
              <a:t>28</a:t>
            </a:fld>
            <a:endParaRPr lang="en-US" dirty="0"/>
          </a:p>
        </p:txBody>
      </p:sp>
      <p:sp>
        <p:nvSpPr>
          <p:cNvPr id="3" name="Title 2">
            <a:extLst>
              <a:ext uri="{FF2B5EF4-FFF2-40B4-BE49-F238E27FC236}">
                <a16:creationId xmlns:a16="http://schemas.microsoft.com/office/drawing/2014/main" id="{6A1BE403-3469-4A79-BD43-8007E1B912BA}"/>
              </a:ext>
            </a:extLst>
          </p:cNvPr>
          <p:cNvSpPr>
            <a:spLocks noGrp="1"/>
          </p:cNvSpPr>
          <p:nvPr>
            <p:ph type="title"/>
          </p:nvPr>
        </p:nvSpPr>
        <p:spPr/>
        <p:txBody>
          <a:bodyPr/>
          <a:lstStyle/>
          <a:p>
            <a:r>
              <a:rPr lang="en-US" dirty="0"/>
              <a:t>PAC Boards on the Market – </a:t>
            </a:r>
            <a:r>
              <a:rPr lang="en-US" dirty="0" err="1"/>
              <a:t>Arria</a:t>
            </a:r>
            <a:r>
              <a:rPr lang="en-US" dirty="0"/>
              <a:t> 10 PAC</a:t>
            </a:r>
          </a:p>
        </p:txBody>
      </p:sp>
      <p:pic>
        <p:nvPicPr>
          <p:cNvPr id="6" name="Picture 5">
            <a:extLst>
              <a:ext uri="{FF2B5EF4-FFF2-40B4-BE49-F238E27FC236}">
                <a16:creationId xmlns:a16="http://schemas.microsoft.com/office/drawing/2014/main" id="{5531AC1C-B076-4610-B66A-8F97FCC10E9B}"/>
              </a:ext>
            </a:extLst>
          </p:cNvPr>
          <p:cNvPicPr>
            <a:picLocks noChangeAspect="1"/>
          </p:cNvPicPr>
          <p:nvPr/>
        </p:nvPicPr>
        <p:blipFill>
          <a:blip r:embed="rId2"/>
          <a:stretch>
            <a:fillRect/>
          </a:stretch>
        </p:blipFill>
        <p:spPr>
          <a:xfrm>
            <a:off x="2504199" y="1177528"/>
            <a:ext cx="5904779" cy="2872595"/>
          </a:xfrm>
          <a:prstGeom prst="rect">
            <a:avLst/>
          </a:prstGeom>
        </p:spPr>
      </p:pic>
      <p:sp>
        <p:nvSpPr>
          <p:cNvPr id="7" name="Rectangle 6">
            <a:extLst>
              <a:ext uri="{FF2B5EF4-FFF2-40B4-BE49-F238E27FC236}">
                <a16:creationId xmlns:a16="http://schemas.microsoft.com/office/drawing/2014/main" id="{229420E0-6FC8-41E5-982D-50071301CEE2}"/>
              </a:ext>
            </a:extLst>
          </p:cNvPr>
          <p:cNvSpPr/>
          <p:nvPr/>
        </p:nvSpPr>
        <p:spPr>
          <a:xfrm>
            <a:off x="2504199" y="2399741"/>
            <a:ext cx="2585202" cy="9322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FB9005-0A59-4A81-A63B-77F7D1BE2021}"/>
              </a:ext>
            </a:extLst>
          </p:cNvPr>
          <p:cNvSpPr/>
          <p:nvPr/>
        </p:nvSpPr>
        <p:spPr>
          <a:xfrm>
            <a:off x="4445255" y="3220472"/>
            <a:ext cx="2736114" cy="7188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341D29-5756-47C5-AEB9-92C2487E71B1}"/>
              </a:ext>
            </a:extLst>
          </p:cNvPr>
          <p:cNvSpPr txBox="1"/>
          <p:nvPr/>
        </p:nvSpPr>
        <p:spPr>
          <a:xfrm>
            <a:off x="281011" y="1784150"/>
            <a:ext cx="1645920" cy="677108"/>
          </a:xfrm>
          <a:prstGeom prst="rect">
            <a:avLst/>
          </a:prstGeom>
          <a:noFill/>
        </p:spPr>
        <p:txBody>
          <a:bodyPr vert="horz" wrap="square" lIns="0" tIns="0" rIns="0" bIns="0" rtlCol="0">
            <a:spAutoFit/>
          </a:bodyPr>
          <a:lstStyle/>
          <a:p>
            <a:r>
              <a:rPr lang="en-US" sz="1100" dirty="0">
                <a:solidFill>
                  <a:srgbClr val="FF0000"/>
                </a:solidFill>
              </a:rPr>
              <a:t>FPGA includes network MAC so that data can be computed without intervention from host</a:t>
            </a:r>
          </a:p>
        </p:txBody>
      </p:sp>
      <p:sp>
        <p:nvSpPr>
          <p:cNvPr id="10" name="TextBox 9">
            <a:extLst>
              <a:ext uri="{FF2B5EF4-FFF2-40B4-BE49-F238E27FC236}">
                <a16:creationId xmlns:a16="http://schemas.microsoft.com/office/drawing/2014/main" id="{5A92912B-696C-4CCC-9343-5E59876841A8}"/>
              </a:ext>
            </a:extLst>
          </p:cNvPr>
          <p:cNvSpPr txBox="1"/>
          <p:nvPr/>
        </p:nvSpPr>
        <p:spPr>
          <a:xfrm>
            <a:off x="285471" y="4072419"/>
            <a:ext cx="1721749" cy="338554"/>
          </a:xfrm>
          <a:prstGeom prst="rect">
            <a:avLst/>
          </a:prstGeom>
          <a:noFill/>
        </p:spPr>
        <p:txBody>
          <a:bodyPr vert="horz" wrap="square" lIns="0" tIns="0" rIns="0" bIns="0" rtlCol="0">
            <a:spAutoFit/>
          </a:bodyPr>
          <a:lstStyle/>
          <a:p>
            <a:r>
              <a:rPr lang="en-US" sz="1100" dirty="0">
                <a:solidFill>
                  <a:srgbClr val="FF0000"/>
                </a:solidFill>
              </a:rPr>
              <a:t>Host data accessed directly by FPGA accelerator</a:t>
            </a:r>
          </a:p>
        </p:txBody>
      </p:sp>
      <p:cxnSp>
        <p:nvCxnSpPr>
          <p:cNvPr id="12" name="Straight Arrow Connector 11">
            <a:extLst>
              <a:ext uri="{FF2B5EF4-FFF2-40B4-BE49-F238E27FC236}">
                <a16:creationId xmlns:a16="http://schemas.microsoft.com/office/drawing/2014/main" id="{8FD19090-602A-4ACB-BE79-B0C4DF2D047A}"/>
              </a:ext>
            </a:extLst>
          </p:cNvPr>
          <p:cNvCxnSpPr>
            <a:cxnSpLocks/>
            <a:stCxn id="10" idx="3"/>
            <a:endCxn id="8" idx="1"/>
          </p:cNvCxnSpPr>
          <p:nvPr/>
        </p:nvCxnSpPr>
        <p:spPr>
          <a:xfrm flipV="1">
            <a:off x="2007220" y="3579912"/>
            <a:ext cx="2438035" cy="66178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D3EE3AA-D2CC-4646-A781-F5AC7FF7E985}"/>
              </a:ext>
            </a:extLst>
          </p:cNvPr>
          <p:cNvCxnSpPr>
            <a:cxnSpLocks/>
            <a:stCxn id="9" idx="3"/>
            <a:endCxn id="7" idx="1"/>
          </p:cNvCxnSpPr>
          <p:nvPr/>
        </p:nvCxnSpPr>
        <p:spPr>
          <a:xfrm>
            <a:off x="1926931" y="2122704"/>
            <a:ext cx="577268" cy="74315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9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p:bldP spid="9" grpId="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3C79B9-EC80-4A91-B236-7312D1A53D27}"/>
              </a:ext>
            </a:extLst>
          </p:cNvPr>
          <p:cNvPicPr>
            <a:picLocks noChangeAspect="1"/>
          </p:cNvPicPr>
          <p:nvPr/>
        </p:nvPicPr>
        <p:blipFill>
          <a:blip r:embed="rId2"/>
          <a:stretch>
            <a:fillRect/>
          </a:stretch>
        </p:blipFill>
        <p:spPr>
          <a:xfrm>
            <a:off x="3479180" y="1024252"/>
            <a:ext cx="5700504" cy="3205805"/>
          </a:xfrm>
          <a:prstGeom prst="rect">
            <a:avLst/>
          </a:prstGeom>
        </p:spPr>
      </p:pic>
      <p:sp>
        <p:nvSpPr>
          <p:cNvPr id="2" name="Slide Number Placeholder 1">
            <a:extLst>
              <a:ext uri="{FF2B5EF4-FFF2-40B4-BE49-F238E27FC236}">
                <a16:creationId xmlns:a16="http://schemas.microsoft.com/office/drawing/2014/main" id="{D9DCE02C-E8B2-49B3-A31A-2AA2D42BBEAD}"/>
              </a:ext>
            </a:extLst>
          </p:cNvPr>
          <p:cNvSpPr>
            <a:spLocks noGrp="1"/>
          </p:cNvSpPr>
          <p:nvPr>
            <p:ph type="sldNum" sz="quarter" idx="12"/>
          </p:nvPr>
        </p:nvSpPr>
        <p:spPr/>
        <p:txBody>
          <a:bodyPr/>
          <a:lstStyle/>
          <a:p>
            <a:fld id="{EE2556C5-CE8C-6547-B838-EA80C61A4AF7}" type="slidenum">
              <a:rPr lang="en-US" smtClean="0"/>
              <a:pPr/>
              <a:t>29</a:t>
            </a:fld>
            <a:endParaRPr lang="en-US" dirty="0"/>
          </a:p>
        </p:txBody>
      </p:sp>
      <p:sp>
        <p:nvSpPr>
          <p:cNvPr id="3" name="Title 2">
            <a:extLst>
              <a:ext uri="{FF2B5EF4-FFF2-40B4-BE49-F238E27FC236}">
                <a16:creationId xmlns:a16="http://schemas.microsoft.com/office/drawing/2014/main" id="{6DE34F43-0BDC-4122-8EEE-6DA9D4E95334}"/>
              </a:ext>
            </a:extLst>
          </p:cNvPr>
          <p:cNvSpPr>
            <a:spLocks noGrp="1"/>
          </p:cNvSpPr>
          <p:nvPr>
            <p:ph type="title"/>
          </p:nvPr>
        </p:nvSpPr>
        <p:spPr/>
        <p:txBody>
          <a:bodyPr/>
          <a:lstStyle/>
          <a:p>
            <a:r>
              <a:rPr lang="en-US" dirty="0"/>
              <a:t>PAC Boards on the Market – D5005</a:t>
            </a:r>
          </a:p>
        </p:txBody>
      </p:sp>
      <p:sp>
        <p:nvSpPr>
          <p:cNvPr id="4" name="Content Placeholder 3">
            <a:extLst>
              <a:ext uri="{FF2B5EF4-FFF2-40B4-BE49-F238E27FC236}">
                <a16:creationId xmlns:a16="http://schemas.microsoft.com/office/drawing/2014/main" id="{871A6012-E957-406F-AFF3-47B7F9B3CB30}"/>
              </a:ext>
            </a:extLst>
          </p:cNvPr>
          <p:cNvSpPr>
            <a:spLocks noGrp="1"/>
          </p:cNvSpPr>
          <p:nvPr>
            <p:ph sz="quarter" idx="13"/>
          </p:nvPr>
        </p:nvSpPr>
        <p:spPr>
          <a:xfrm>
            <a:off x="455613" y="1203325"/>
            <a:ext cx="3951349" cy="3425825"/>
          </a:xfrm>
        </p:spPr>
        <p:txBody>
          <a:bodyPr/>
          <a:lstStyle/>
          <a:p>
            <a:r>
              <a:rPr lang="en-US" dirty="0"/>
              <a:t>Internally known as “Darby Creek”</a:t>
            </a:r>
          </a:p>
          <a:p>
            <a:r>
              <a:rPr lang="en-US" dirty="0"/>
              <a:t>Successor to </a:t>
            </a:r>
            <a:r>
              <a:rPr lang="en-US" dirty="0" err="1"/>
              <a:t>Arria</a:t>
            </a:r>
            <a:r>
              <a:rPr lang="en-US" dirty="0"/>
              <a:t> 10 PAC</a:t>
            </a:r>
          </a:p>
          <a:p>
            <a:r>
              <a:rPr lang="en-US" dirty="0"/>
              <a:t>Based on Stratix 10 SX device</a:t>
            </a:r>
          </a:p>
          <a:p>
            <a:r>
              <a:rPr lang="en-US" dirty="0"/>
              <a:t>Essentially Rush Creek on steroids</a:t>
            </a:r>
          </a:p>
          <a:p>
            <a:pPr lvl="1"/>
            <a:r>
              <a:rPr lang="en-US" dirty="0"/>
              <a:t>Bigger &amp; faster FPGA</a:t>
            </a:r>
          </a:p>
          <a:p>
            <a:pPr lvl="1"/>
            <a:r>
              <a:rPr lang="en-US" dirty="0"/>
              <a:t>Faster &amp; more external memory</a:t>
            </a:r>
          </a:p>
          <a:p>
            <a:pPr lvl="1"/>
            <a:r>
              <a:rPr lang="en-US" dirty="0"/>
              <a:t>Faster &amp; more network lanes</a:t>
            </a:r>
          </a:p>
          <a:p>
            <a:pPr lvl="1"/>
            <a:r>
              <a:rPr lang="en-US" dirty="0"/>
              <a:t>Double PCIe bandwidth</a:t>
            </a:r>
          </a:p>
        </p:txBody>
      </p:sp>
    </p:spTree>
    <p:extLst>
      <p:ext uri="{BB962C8B-B14F-4D97-AF65-F5344CB8AC3E}">
        <p14:creationId xmlns:p14="http://schemas.microsoft.com/office/powerpoint/2010/main" val="11839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557" y="1657350"/>
            <a:ext cx="8212886" cy="1102519"/>
          </a:xfrm>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HIGH PERFORMANCE COMPUTING</a:t>
            </a:r>
          </a:p>
        </p:txBody>
      </p:sp>
    </p:spTree>
    <p:custDataLst>
      <p:tags r:id="rId1"/>
    </p:custDataLst>
    <p:extLst>
      <p:ext uri="{BB962C8B-B14F-4D97-AF65-F5344CB8AC3E}">
        <p14:creationId xmlns:p14="http://schemas.microsoft.com/office/powerpoint/2010/main" val="39146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01AD18-56F5-42E4-9551-1858EC2530C5}"/>
              </a:ext>
            </a:extLst>
          </p:cNvPr>
          <p:cNvPicPr>
            <a:picLocks noChangeAspect="1"/>
          </p:cNvPicPr>
          <p:nvPr/>
        </p:nvPicPr>
        <p:blipFill>
          <a:blip r:embed="rId2"/>
          <a:stretch>
            <a:fillRect/>
          </a:stretch>
        </p:blipFill>
        <p:spPr>
          <a:xfrm>
            <a:off x="1946121" y="950085"/>
            <a:ext cx="5525201" cy="3107219"/>
          </a:xfrm>
          <a:prstGeom prst="rect">
            <a:avLst/>
          </a:prstGeom>
        </p:spPr>
      </p:pic>
      <p:sp>
        <p:nvSpPr>
          <p:cNvPr id="2" name="Slide Number Placeholder 1">
            <a:extLst>
              <a:ext uri="{FF2B5EF4-FFF2-40B4-BE49-F238E27FC236}">
                <a16:creationId xmlns:a16="http://schemas.microsoft.com/office/drawing/2014/main" id="{F801A425-A904-41CE-8FBC-82C2C9740365}"/>
              </a:ext>
            </a:extLst>
          </p:cNvPr>
          <p:cNvSpPr>
            <a:spLocks noGrp="1"/>
          </p:cNvSpPr>
          <p:nvPr>
            <p:ph type="sldNum" sz="quarter" idx="12"/>
          </p:nvPr>
        </p:nvSpPr>
        <p:spPr/>
        <p:txBody>
          <a:bodyPr/>
          <a:lstStyle/>
          <a:p>
            <a:fld id="{EE2556C5-CE8C-6547-B838-EA80C61A4AF7}" type="slidenum">
              <a:rPr lang="en-US" smtClean="0"/>
              <a:pPr/>
              <a:t>30</a:t>
            </a:fld>
            <a:endParaRPr lang="en-US" dirty="0"/>
          </a:p>
        </p:txBody>
      </p:sp>
      <p:sp>
        <p:nvSpPr>
          <p:cNvPr id="3" name="Title 2">
            <a:extLst>
              <a:ext uri="{FF2B5EF4-FFF2-40B4-BE49-F238E27FC236}">
                <a16:creationId xmlns:a16="http://schemas.microsoft.com/office/drawing/2014/main" id="{BA5FCA42-714E-49EC-9CA9-6A830152D52B}"/>
              </a:ext>
            </a:extLst>
          </p:cNvPr>
          <p:cNvSpPr>
            <a:spLocks noGrp="1"/>
          </p:cNvSpPr>
          <p:nvPr>
            <p:ph type="title"/>
          </p:nvPr>
        </p:nvSpPr>
        <p:spPr/>
        <p:txBody>
          <a:bodyPr/>
          <a:lstStyle/>
          <a:p>
            <a:r>
              <a:rPr lang="en-US" dirty="0"/>
              <a:t>PAC Boards on the Market – D5005</a:t>
            </a:r>
          </a:p>
        </p:txBody>
      </p:sp>
      <p:sp>
        <p:nvSpPr>
          <p:cNvPr id="7" name="Rectangle 6">
            <a:extLst>
              <a:ext uri="{FF2B5EF4-FFF2-40B4-BE49-F238E27FC236}">
                <a16:creationId xmlns:a16="http://schemas.microsoft.com/office/drawing/2014/main" id="{8053AE9A-9D12-4FA6-933D-B70E7D486E98}"/>
              </a:ext>
            </a:extLst>
          </p:cNvPr>
          <p:cNvSpPr/>
          <p:nvPr/>
        </p:nvSpPr>
        <p:spPr>
          <a:xfrm>
            <a:off x="1833266" y="1975995"/>
            <a:ext cx="2279293" cy="116418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BF060F-6159-40EB-825D-290E55101B48}"/>
              </a:ext>
            </a:extLst>
          </p:cNvPr>
          <p:cNvSpPr/>
          <p:nvPr/>
        </p:nvSpPr>
        <p:spPr>
          <a:xfrm>
            <a:off x="5304885" y="2190842"/>
            <a:ext cx="1519668" cy="116418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46D87B-BE5F-4A5C-A56B-198279AE057B}"/>
              </a:ext>
            </a:extLst>
          </p:cNvPr>
          <p:cNvSpPr/>
          <p:nvPr/>
        </p:nvSpPr>
        <p:spPr>
          <a:xfrm>
            <a:off x="3648685" y="3140183"/>
            <a:ext cx="2533557" cy="7984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5090E6-2A79-43FA-B882-1798C2C8B6F0}"/>
              </a:ext>
            </a:extLst>
          </p:cNvPr>
          <p:cNvSpPr/>
          <p:nvPr/>
        </p:nvSpPr>
        <p:spPr>
          <a:xfrm>
            <a:off x="3898282" y="1687196"/>
            <a:ext cx="1605966" cy="166783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708FCBC-CC1C-474A-8898-8F407EE21123}"/>
              </a:ext>
            </a:extLst>
          </p:cNvPr>
          <p:cNvSpPr txBox="1"/>
          <p:nvPr/>
        </p:nvSpPr>
        <p:spPr>
          <a:xfrm>
            <a:off x="241862" y="1715361"/>
            <a:ext cx="959005" cy="507831"/>
          </a:xfrm>
          <a:prstGeom prst="rect">
            <a:avLst/>
          </a:prstGeom>
          <a:noFill/>
        </p:spPr>
        <p:txBody>
          <a:bodyPr vert="horz" wrap="square" lIns="0" tIns="0" rIns="0" bIns="0" rtlCol="0">
            <a:spAutoFit/>
          </a:bodyPr>
          <a:lstStyle/>
          <a:p>
            <a:r>
              <a:rPr lang="en-US" sz="1100" dirty="0">
                <a:solidFill>
                  <a:srgbClr val="FF0000"/>
                </a:solidFill>
              </a:rPr>
              <a:t>5x bandwidth compared to A10 PAC</a:t>
            </a:r>
          </a:p>
        </p:txBody>
      </p:sp>
      <p:sp>
        <p:nvSpPr>
          <p:cNvPr id="12" name="TextBox 11">
            <a:extLst>
              <a:ext uri="{FF2B5EF4-FFF2-40B4-BE49-F238E27FC236}">
                <a16:creationId xmlns:a16="http://schemas.microsoft.com/office/drawing/2014/main" id="{7646FD94-8B85-4BDC-B2E8-980D8A3AC2AF}"/>
              </a:ext>
            </a:extLst>
          </p:cNvPr>
          <p:cNvSpPr txBox="1"/>
          <p:nvPr/>
        </p:nvSpPr>
        <p:spPr>
          <a:xfrm flipH="1">
            <a:off x="428275" y="4278447"/>
            <a:ext cx="2279246" cy="169277"/>
          </a:xfrm>
          <a:prstGeom prst="rect">
            <a:avLst/>
          </a:prstGeom>
          <a:noFill/>
        </p:spPr>
        <p:txBody>
          <a:bodyPr vert="horz" wrap="square" lIns="0" tIns="0" rIns="0" bIns="0" rtlCol="0">
            <a:spAutoFit/>
          </a:bodyPr>
          <a:lstStyle/>
          <a:p>
            <a:r>
              <a:rPr lang="en-US" sz="1100" dirty="0">
                <a:solidFill>
                  <a:srgbClr val="FF0000"/>
                </a:solidFill>
              </a:rPr>
              <a:t>2x bandwidth compared to A10 PAC</a:t>
            </a:r>
          </a:p>
        </p:txBody>
      </p:sp>
      <p:sp>
        <p:nvSpPr>
          <p:cNvPr id="13" name="TextBox 12">
            <a:extLst>
              <a:ext uri="{FF2B5EF4-FFF2-40B4-BE49-F238E27FC236}">
                <a16:creationId xmlns:a16="http://schemas.microsoft.com/office/drawing/2014/main" id="{F799B5CD-EFF2-4966-AFD5-BB6E31D0BD29}"/>
              </a:ext>
            </a:extLst>
          </p:cNvPr>
          <p:cNvSpPr txBox="1"/>
          <p:nvPr/>
        </p:nvSpPr>
        <p:spPr>
          <a:xfrm>
            <a:off x="95019" y="3493266"/>
            <a:ext cx="1851102" cy="338554"/>
          </a:xfrm>
          <a:prstGeom prst="rect">
            <a:avLst/>
          </a:prstGeom>
          <a:noFill/>
        </p:spPr>
        <p:txBody>
          <a:bodyPr vert="horz" wrap="square" lIns="0" tIns="0" rIns="0" bIns="0" rtlCol="0">
            <a:spAutoFit/>
          </a:bodyPr>
          <a:lstStyle/>
          <a:p>
            <a:r>
              <a:rPr lang="en-US" sz="1100" dirty="0">
                <a:solidFill>
                  <a:srgbClr val="FF0000"/>
                </a:solidFill>
              </a:rPr>
              <a:t>Over 2.5x area and faster compared to A10 PAC</a:t>
            </a:r>
          </a:p>
        </p:txBody>
      </p:sp>
      <p:sp>
        <p:nvSpPr>
          <p:cNvPr id="14" name="TextBox 13">
            <a:extLst>
              <a:ext uri="{FF2B5EF4-FFF2-40B4-BE49-F238E27FC236}">
                <a16:creationId xmlns:a16="http://schemas.microsoft.com/office/drawing/2014/main" id="{FC37EA26-78B8-4054-85DC-27184E50BC88}"/>
              </a:ext>
            </a:extLst>
          </p:cNvPr>
          <p:cNvSpPr txBox="1"/>
          <p:nvPr/>
        </p:nvSpPr>
        <p:spPr>
          <a:xfrm>
            <a:off x="7423805" y="2102024"/>
            <a:ext cx="1882331" cy="338554"/>
          </a:xfrm>
          <a:prstGeom prst="rect">
            <a:avLst/>
          </a:prstGeom>
          <a:noFill/>
        </p:spPr>
        <p:txBody>
          <a:bodyPr vert="horz" wrap="square" lIns="0" tIns="0" rIns="0" bIns="0" rtlCol="0">
            <a:spAutoFit/>
          </a:bodyPr>
          <a:lstStyle/>
          <a:p>
            <a:r>
              <a:rPr lang="en-US" sz="1100" dirty="0">
                <a:solidFill>
                  <a:srgbClr val="FF0000"/>
                </a:solidFill>
              </a:rPr>
              <a:t>2.5x more performance compared to A10 PAC</a:t>
            </a:r>
          </a:p>
        </p:txBody>
      </p:sp>
      <p:sp>
        <p:nvSpPr>
          <p:cNvPr id="15" name="TextBox 14">
            <a:extLst>
              <a:ext uri="{FF2B5EF4-FFF2-40B4-BE49-F238E27FC236}">
                <a16:creationId xmlns:a16="http://schemas.microsoft.com/office/drawing/2014/main" id="{C2CE3E52-DE20-4F5A-A804-8B5265C6EBB6}"/>
              </a:ext>
            </a:extLst>
          </p:cNvPr>
          <p:cNvSpPr txBox="1"/>
          <p:nvPr/>
        </p:nvSpPr>
        <p:spPr>
          <a:xfrm>
            <a:off x="7440092" y="2688297"/>
            <a:ext cx="1703907" cy="338554"/>
          </a:xfrm>
          <a:prstGeom prst="rect">
            <a:avLst/>
          </a:prstGeom>
          <a:noFill/>
        </p:spPr>
        <p:txBody>
          <a:bodyPr vert="horz" wrap="square" lIns="0" tIns="0" rIns="0" bIns="0" rtlCol="0">
            <a:spAutoFit/>
          </a:bodyPr>
          <a:lstStyle/>
          <a:p>
            <a:r>
              <a:rPr lang="en-US" sz="1100" dirty="0">
                <a:solidFill>
                  <a:srgbClr val="FF0000"/>
                </a:solidFill>
              </a:rPr>
              <a:t>4x more density compared to A10 PAC</a:t>
            </a:r>
          </a:p>
        </p:txBody>
      </p:sp>
      <p:sp>
        <p:nvSpPr>
          <p:cNvPr id="16" name="TextBox 15">
            <a:extLst>
              <a:ext uri="{FF2B5EF4-FFF2-40B4-BE49-F238E27FC236}">
                <a16:creationId xmlns:a16="http://schemas.microsoft.com/office/drawing/2014/main" id="{406FABB6-1766-4417-BA6F-3623C461030C}"/>
              </a:ext>
            </a:extLst>
          </p:cNvPr>
          <p:cNvSpPr txBox="1"/>
          <p:nvPr/>
        </p:nvSpPr>
        <p:spPr>
          <a:xfrm>
            <a:off x="7440093" y="3221566"/>
            <a:ext cx="1703907" cy="338554"/>
          </a:xfrm>
          <a:prstGeom prst="rect">
            <a:avLst/>
          </a:prstGeom>
          <a:noFill/>
        </p:spPr>
        <p:txBody>
          <a:bodyPr vert="horz" wrap="square" lIns="0" tIns="0" rIns="0" bIns="0" rtlCol="0">
            <a:spAutoFit/>
          </a:bodyPr>
          <a:lstStyle/>
          <a:p>
            <a:r>
              <a:rPr lang="en-US" sz="1100" dirty="0">
                <a:solidFill>
                  <a:srgbClr val="FF0000"/>
                </a:solidFill>
              </a:rPr>
              <a:t>Includes ECC support compared to A10 PAC</a:t>
            </a:r>
          </a:p>
        </p:txBody>
      </p:sp>
      <p:cxnSp>
        <p:nvCxnSpPr>
          <p:cNvPr id="18" name="Straight Arrow Connector 17">
            <a:extLst>
              <a:ext uri="{FF2B5EF4-FFF2-40B4-BE49-F238E27FC236}">
                <a16:creationId xmlns:a16="http://schemas.microsoft.com/office/drawing/2014/main" id="{68A9D9B4-2C98-478F-9F03-141902428423}"/>
              </a:ext>
            </a:extLst>
          </p:cNvPr>
          <p:cNvCxnSpPr>
            <a:stCxn id="11" idx="3"/>
            <a:endCxn id="7" idx="1"/>
          </p:cNvCxnSpPr>
          <p:nvPr/>
        </p:nvCxnSpPr>
        <p:spPr>
          <a:xfrm>
            <a:off x="1200867" y="1969277"/>
            <a:ext cx="632399" cy="58881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7FDD0FD-0203-45B5-8C27-CDD2A3268CA1}"/>
              </a:ext>
            </a:extLst>
          </p:cNvPr>
          <p:cNvCxnSpPr/>
          <p:nvPr/>
        </p:nvCxnSpPr>
        <p:spPr>
          <a:xfrm flipV="1">
            <a:off x="1946121" y="2521112"/>
            <a:ext cx="1952161" cy="1141431"/>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1FC3171-44CC-458E-B1B5-33129D533170}"/>
              </a:ext>
            </a:extLst>
          </p:cNvPr>
          <p:cNvCxnSpPr>
            <a:cxnSpLocks/>
            <a:stCxn id="12" idx="1"/>
            <a:endCxn id="9" idx="1"/>
          </p:cNvCxnSpPr>
          <p:nvPr/>
        </p:nvCxnSpPr>
        <p:spPr>
          <a:xfrm flipV="1">
            <a:off x="2707521" y="3539417"/>
            <a:ext cx="941164" cy="82366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80BD8D8-C325-46FB-BB45-3B2CF78A4652}"/>
              </a:ext>
            </a:extLst>
          </p:cNvPr>
          <p:cNvCxnSpPr>
            <a:cxnSpLocks/>
            <a:stCxn id="14" idx="1"/>
          </p:cNvCxnSpPr>
          <p:nvPr/>
        </p:nvCxnSpPr>
        <p:spPr>
          <a:xfrm flipH="1">
            <a:off x="6824553" y="2271301"/>
            <a:ext cx="599252" cy="37822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852DBA5-E171-4541-B414-EB3CF270B68C}"/>
              </a:ext>
            </a:extLst>
          </p:cNvPr>
          <p:cNvCxnSpPr>
            <a:stCxn id="15" idx="1"/>
            <a:endCxn id="8" idx="3"/>
          </p:cNvCxnSpPr>
          <p:nvPr/>
        </p:nvCxnSpPr>
        <p:spPr>
          <a:xfrm flipH="1" flipV="1">
            <a:off x="6824553" y="2772936"/>
            <a:ext cx="615539" cy="8463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9250546-86C5-46FD-A13A-F21179365EB4}"/>
              </a:ext>
            </a:extLst>
          </p:cNvPr>
          <p:cNvCxnSpPr>
            <a:cxnSpLocks/>
          </p:cNvCxnSpPr>
          <p:nvPr/>
        </p:nvCxnSpPr>
        <p:spPr>
          <a:xfrm flipH="1" flipV="1">
            <a:off x="6824553" y="2899317"/>
            <a:ext cx="615541" cy="49511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666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9" grpId="1" animBg="1"/>
      <p:bldP spid="10" grpId="0" animBg="1"/>
      <p:bldP spid="10" grpId="1" animBg="1"/>
      <p:bldP spid="11" grpId="0"/>
      <p:bldP spid="11" grpId="1"/>
      <p:bldP spid="12" grpId="0"/>
      <p:bldP spid="12" grpId="1"/>
      <p:bldP spid="13" grpId="0"/>
      <p:bldP spid="13" grpId="1"/>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E338C4-78D6-4EF1-9088-20B41649826F}"/>
              </a:ext>
            </a:extLst>
          </p:cNvPr>
          <p:cNvSpPr>
            <a:spLocks noGrp="1"/>
          </p:cNvSpPr>
          <p:nvPr>
            <p:ph type="title"/>
          </p:nvPr>
        </p:nvSpPr>
        <p:spPr/>
        <p:txBody>
          <a:bodyPr/>
          <a:lstStyle/>
          <a:p>
            <a:r>
              <a:rPr lang="en-US" dirty="0"/>
              <a:t>AFU – FIM Integration</a:t>
            </a:r>
          </a:p>
        </p:txBody>
      </p:sp>
      <p:sp>
        <p:nvSpPr>
          <p:cNvPr id="14" name="Slide Number Placeholder 1">
            <a:extLst>
              <a:ext uri="{FF2B5EF4-FFF2-40B4-BE49-F238E27FC236}">
                <a16:creationId xmlns:a16="http://schemas.microsoft.com/office/drawing/2014/main" id="{2F75B5AD-E9DF-4348-BB26-F6EADB6A179E}"/>
              </a:ext>
            </a:extLst>
          </p:cNvPr>
          <p:cNvSpPr>
            <a:spLocks noGrp="1"/>
          </p:cNvSpPr>
          <p:nvPr>
            <p:ph type="sldNum" sz="quarter" idx="12"/>
          </p:nvPr>
        </p:nvSpPr>
        <p:spPr>
          <a:xfrm>
            <a:off x="6872352" y="4824387"/>
            <a:ext cx="2133600" cy="273844"/>
          </a:xfrm>
        </p:spPr>
        <p:txBody>
          <a:bodyPr/>
          <a:lstStyle/>
          <a:p>
            <a:fld id="{EE2556C5-CE8C-6547-B838-EA80C61A4AF7}" type="slidenum">
              <a:rPr lang="en-US" smtClean="0"/>
              <a:pPr/>
              <a:t>31</a:t>
            </a:fld>
            <a:endParaRPr lang="en-US" dirty="0"/>
          </a:p>
        </p:txBody>
      </p:sp>
      <p:graphicFrame>
        <p:nvGraphicFramePr>
          <p:cNvPr id="15" name="Content Placeholder 4">
            <a:extLst>
              <a:ext uri="{FF2B5EF4-FFF2-40B4-BE49-F238E27FC236}">
                <a16:creationId xmlns:a16="http://schemas.microsoft.com/office/drawing/2014/main" id="{623EF6A5-990F-48A7-9383-F55D3B98C316}"/>
              </a:ext>
            </a:extLst>
          </p:cNvPr>
          <p:cNvGraphicFramePr>
            <a:graphicFrameLocks noChangeAspect="1"/>
          </p:cNvGraphicFramePr>
          <p:nvPr/>
        </p:nvGraphicFramePr>
        <p:xfrm>
          <a:off x="3821177" y="1177528"/>
          <a:ext cx="5184775" cy="3425825"/>
        </p:xfrm>
        <a:graphic>
          <a:graphicData uri="http://schemas.openxmlformats.org/presentationml/2006/ole">
            <mc:AlternateContent xmlns:mc="http://schemas.openxmlformats.org/markup-compatibility/2006">
              <mc:Choice xmlns:v="urn:schemas-microsoft-com:vml" Requires="v">
                <p:oleObj spid="_x0000_s1027" name="Visio" r:id="rId3" imgW="10163208" imgH="6715108" progId="Visio.Drawing.15">
                  <p:embed/>
                </p:oleObj>
              </mc:Choice>
              <mc:Fallback>
                <p:oleObj name="Visio" r:id="rId3" imgW="10163208" imgH="6715108" progId="Visio.Drawing.15">
                  <p:embed/>
                  <p:pic>
                    <p:nvPicPr>
                      <p:cNvPr id="15" name="Content Placeholder 4">
                        <a:extLst>
                          <a:ext uri="{FF2B5EF4-FFF2-40B4-BE49-F238E27FC236}">
                            <a16:creationId xmlns:a16="http://schemas.microsoft.com/office/drawing/2014/main" id="{623EF6A5-990F-48A7-9383-F55D3B98C316}"/>
                          </a:ext>
                        </a:extLst>
                      </p:cNvPr>
                      <p:cNvPicPr/>
                      <p:nvPr/>
                    </p:nvPicPr>
                    <p:blipFill>
                      <a:blip r:embed="rId4"/>
                      <a:stretch>
                        <a:fillRect/>
                      </a:stretch>
                    </p:blipFill>
                    <p:spPr>
                      <a:xfrm>
                        <a:off x="3821177" y="1177528"/>
                        <a:ext cx="5184775" cy="3425825"/>
                      </a:xfrm>
                      <a:prstGeom prst="rect">
                        <a:avLst/>
                      </a:prstGeom>
                    </p:spPr>
                  </p:pic>
                </p:oleObj>
              </mc:Fallback>
            </mc:AlternateContent>
          </a:graphicData>
        </a:graphic>
      </p:graphicFrame>
    </p:spTree>
    <p:extLst>
      <p:ext uri="{BB962C8B-B14F-4D97-AF65-F5344CB8AC3E}">
        <p14:creationId xmlns:p14="http://schemas.microsoft.com/office/powerpoint/2010/main" val="52834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E8871A-3A55-4881-B821-50A72DA910D0}"/>
              </a:ext>
            </a:extLst>
          </p:cNvPr>
          <p:cNvSpPr>
            <a:spLocks noGrp="1"/>
          </p:cNvSpPr>
          <p:nvPr>
            <p:ph type="sldNum" sz="quarter" idx="12"/>
          </p:nvPr>
        </p:nvSpPr>
        <p:spPr/>
        <p:txBody>
          <a:bodyPr/>
          <a:lstStyle/>
          <a:p>
            <a:fld id="{EE2556C5-CE8C-6547-B838-EA80C61A4AF7}" type="slidenum">
              <a:rPr lang="en-US" smtClean="0"/>
              <a:pPr/>
              <a:t>32</a:t>
            </a:fld>
            <a:endParaRPr lang="en-US" dirty="0"/>
          </a:p>
        </p:txBody>
      </p:sp>
      <p:sp>
        <p:nvSpPr>
          <p:cNvPr id="3" name="Title 2">
            <a:extLst>
              <a:ext uri="{FF2B5EF4-FFF2-40B4-BE49-F238E27FC236}">
                <a16:creationId xmlns:a16="http://schemas.microsoft.com/office/drawing/2014/main" id="{05E338C4-78D6-4EF1-9088-20B41649826F}"/>
              </a:ext>
            </a:extLst>
          </p:cNvPr>
          <p:cNvSpPr>
            <a:spLocks noGrp="1"/>
          </p:cNvSpPr>
          <p:nvPr>
            <p:ph type="title"/>
          </p:nvPr>
        </p:nvSpPr>
        <p:spPr/>
        <p:txBody>
          <a:bodyPr/>
          <a:lstStyle/>
          <a:p>
            <a:r>
              <a:rPr lang="en-US" dirty="0"/>
              <a:t>FPGA Interface Manager (FIM)</a:t>
            </a:r>
          </a:p>
        </p:txBody>
      </p:sp>
      <p:sp>
        <p:nvSpPr>
          <p:cNvPr id="4" name="Content Placeholder 3">
            <a:extLst>
              <a:ext uri="{FF2B5EF4-FFF2-40B4-BE49-F238E27FC236}">
                <a16:creationId xmlns:a16="http://schemas.microsoft.com/office/drawing/2014/main" id="{68A0D92F-3227-403E-A3E6-ABB3520974C3}"/>
              </a:ext>
            </a:extLst>
          </p:cNvPr>
          <p:cNvSpPr>
            <a:spLocks noGrp="1"/>
          </p:cNvSpPr>
          <p:nvPr>
            <p:ph sz="quarter" idx="13"/>
          </p:nvPr>
        </p:nvSpPr>
        <p:spPr>
          <a:xfrm>
            <a:off x="455612" y="1203325"/>
            <a:ext cx="3311526" cy="3425825"/>
          </a:xfrm>
        </p:spPr>
        <p:txBody>
          <a:bodyPr/>
          <a:lstStyle/>
          <a:p>
            <a:r>
              <a:rPr lang="en-US" dirty="0"/>
              <a:t>Loaded in FPGA at boot time</a:t>
            </a:r>
          </a:p>
          <a:p>
            <a:pPr lvl="1"/>
            <a:r>
              <a:rPr lang="en-US" dirty="0"/>
              <a:t>Loaded from flash</a:t>
            </a:r>
          </a:p>
          <a:p>
            <a:r>
              <a:rPr lang="en-US" dirty="0"/>
              <a:t>Designed by Intel</a:t>
            </a:r>
          </a:p>
          <a:p>
            <a:pPr lvl="1"/>
            <a:r>
              <a:rPr lang="en-US" dirty="0"/>
              <a:t>Customers focus on designing AFU instead</a:t>
            </a:r>
          </a:p>
          <a:p>
            <a:r>
              <a:rPr lang="en-US" dirty="0"/>
              <a:t>Driver/tools manage FIM</a:t>
            </a:r>
          </a:p>
          <a:p>
            <a:pPr lvl="1"/>
            <a:r>
              <a:rPr lang="en-US" dirty="0"/>
              <a:t>Customers do not need to manage card themselves</a:t>
            </a:r>
          </a:p>
          <a:p>
            <a:endParaRPr lang="en-US" dirty="0"/>
          </a:p>
          <a:p>
            <a:endParaRPr lang="en-US" dirty="0"/>
          </a:p>
          <a:p>
            <a:endParaRPr lang="en-US" dirty="0"/>
          </a:p>
        </p:txBody>
      </p:sp>
      <p:graphicFrame>
        <p:nvGraphicFramePr>
          <p:cNvPr id="5" name="Content Placeholder 4">
            <a:extLst>
              <a:ext uri="{FF2B5EF4-FFF2-40B4-BE49-F238E27FC236}">
                <a16:creationId xmlns:a16="http://schemas.microsoft.com/office/drawing/2014/main" id="{421F5E28-FC83-49D1-BE80-15E92DBE246B}"/>
              </a:ext>
            </a:extLst>
          </p:cNvPr>
          <p:cNvGraphicFramePr>
            <a:graphicFrameLocks noChangeAspect="1"/>
          </p:cNvGraphicFramePr>
          <p:nvPr/>
        </p:nvGraphicFramePr>
        <p:xfrm>
          <a:off x="3821177" y="1177528"/>
          <a:ext cx="5184775" cy="3425825"/>
        </p:xfrm>
        <a:graphic>
          <a:graphicData uri="http://schemas.openxmlformats.org/presentationml/2006/ole">
            <mc:AlternateContent xmlns:mc="http://schemas.openxmlformats.org/markup-compatibility/2006">
              <mc:Choice xmlns:v="urn:schemas-microsoft-com:vml" Requires="v">
                <p:oleObj spid="_x0000_s2051" name="Visio" r:id="rId3" imgW="10163208" imgH="6715108" progId="Visio.Drawing.15">
                  <p:embed/>
                </p:oleObj>
              </mc:Choice>
              <mc:Fallback>
                <p:oleObj name="Visio" r:id="rId3" imgW="10163208" imgH="6715108" progId="Visio.Drawing.15">
                  <p:embed/>
                  <p:pic>
                    <p:nvPicPr>
                      <p:cNvPr id="5" name="Content Placeholder 4">
                        <a:extLst>
                          <a:ext uri="{FF2B5EF4-FFF2-40B4-BE49-F238E27FC236}">
                            <a16:creationId xmlns:a16="http://schemas.microsoft.com/office/drawing/2014/main" id="{421F5E28-FC83-49D1-BE80-15E92DBE246B}"/>
                          </a:ext>
                        </a:extLst>
                      </p:cNvPr>
                      <p:cNvPicPr/>
                      <p:nvPr/>
                    </p:nvPicPr>
                    <p:blipFill>
                      <a:blip r:embed="rId4"/>
                      <a:stretch>
                        <a:fillRect/>
                      </a:stretch>
                    </p:blipFill>
                    <p:spPr>
                      <a:xfrm>
                        <a:off x="3821177" y="1177528"/>
                        <a:ext cx="5184775" cy="3425825"/>
                      </a:xfrm>
                      <a:prstGeom prst="rect">
                        <a:avLst/>
                      </a:prstGeom>
                    </p:spPr>
                  </p:pic>
                </p:oleObj>
              </mc:Fallback>
            </mc:AlternateContent>
          </a:graphicData>
        </a:graphic>
      </p:graphicFrame>
      <p:cxnSp>
        <p:nvCxnSpPr>
          <p:cNvPr id="6" name="Straight Connector 5">
            <a:extLst>
              <a:ext uri="{FF2B5EF4-FFF2-40B4-BE49-F238E27FC236}">
                <a16:creationId xmlns:a16="http://schemas.microsoft.com/office/drawing/2014/main" id="{96B25996-07DC-489E-A918-1571CEFDC923}"/>
              </a:ext>
            </a:extLst>
          </p:cNvPr>
          <p:cNvCxnSpPr>
            <a:cxnSpLocks/>
          </p:cNvCxnSpPr>
          <p:nvPr/>
        </p:nvCxnSpPr>
        <p:spPr>
          <a:xfrm>
            <a:off x="3821177" y="1980457"/>
            <a:ext cx="447533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38B3E5F-2358-42D2-AC3B-32E5CE70406B}"/>
              </a:ext>
            </a:extLst>
          </p:cNvPr>
          <p:cNvCxnSpPr>
            <a:cxnSpLocks/>
          </p:cNvCxnSpPr>
          <p:nvPr/>
        </p:nvCxnSpPr>
        <p:spPr>
          <a:xfrm>
            <a:off x="8300968" y="1980457"/>
            <a:ext cx="0" cy="26034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56D5D0B-90BC-4087-A666-780E5CAF0537}"/>
              </a:ext>
            </a:extLst>
          </p:cNvPr>
          <p:cNvCxnSpPr>
            <a:cxnSpLocks/>
          </p:cNvCxnSpPr>
          <p:nvPr/>
        </p:nvCxnSpPr>
        <p:spPr>
          <a:xfrm flipH="1">
            <a:off x="7310741" y="4583906"/>
            <a:ext cx="985766"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7B1C3FF-1FAC-4E5E-B247-162F3FA4BBE4}"/>
              </a:ext>
            </a:extLst>
          </p:cNvPr>
          <p:cNvCxnSpPr>
            <a:cxnSpLocks/>
          </p:cNvCxnSpPr>
          <p:nvPr/>
        </p:nvCxnSpPr>
        <p:spPr>
          <a:xfrm flipH="1" flipV="1">
            <a:off x="7310740" y="2948382"/>
            <a:ext cx="1" cy="1635525"/>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AE8B26E-35B2-478A-910F-D7AEF3324B23}"/>
              </a:ext>
            </a:extLst>
          </p:cNvPr>
          <p:cNvCxnSpPr/>
          <p:nvPr/>
        </p:nvCxnSpPr>
        <p:spPr>
          <a:xfrm flipH="1">
            <a:off x="3821177" y="2948382"/>
            <a:ext cx="3489563"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63AA58F-D120-4E13-845A-27873A66BFB2}"/>
              </a:ext>
            </a:extLst>
          </p:cNvPr>
          <p:cNvCxnSpPr>
            <a:cxnSpLocks/>
          </p:cNvCxnSpPr>
          <p:nvPr/>
        </p:nvCxnSpPr>
        <p:spPr>
          <a:xfrm flipH="1" flipV="1">
            <a:off x="3821177" y="1980457"/>
            <a:ext cx="1" cy="96792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53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E338C4-78D6-4EF1-9088-20B41649826F}"/>
              </a:ext>
            </a:extLst>
          </p:cNvPr>
          <p:cNvSpPr>
            <a:spLocks noGrp="1"/>
          </p:cNvSpPr>
          <p:nvPr>
            <p:ph type="title"/>
          </p:nvPr>
        </p:nvSpPr>
        <p:spPr/>
        <p:txBody>
          <a:bodyPr/>
          <a:lstStyle/>
          <a:p>
            <a:r>
              <a:rPr lang="en-US" dirty="0"/>
              <a:t>Accelerator Functional Unit (AFU)</a:t>
            </a:r>
          </a:p>
        </p:txBody>
      </p:sp>
      <p:sp>
        <p:nvSpPr>
          <p:cNvPr id="4" name="Content Placeholder 3">
            <a:extLst>
              <a:ext uri="{FF2B5EF4-FFF2-40B4-BE49-F238E27FC236}">
                <a16:creationId xmlns:a16="http://schemas.microsoft.com/office/drawing/2014/main" id="{68A0D92F-3227-403E-A3E6-ABB3520974C3}"/>
              </a:ext>
            </a:extLst>
          </p:cNvPr>
          <p:cNvSpPr>
            <a:spLocks noGrp="1"/>
          </p:cNvSpPr>
          <p:nvPr>
            <p:ph sz="quarter" idx="13"/>
          </p:nvPr>
        </p:nvSpPr>
        <p:spPr>
          <a:xfrm>
            <a:off x="455613" y="1203325"/>
            <a:ext cx="3411537" cy="3425825"/>
          </a:xfrm>
        </p:spPr>
        <p:txBody>
          <a:bodyPr/>
          <a:lstStyle/>
          <a:p>
            <a:r>
              <a:rPr lang="en-US" sz="1600" dirty="0"/>
              <a:t>Designed by customers</a:t>
            </a:r>
          </a:p>
          <a:p>
            <a:pPr lvl="1"/>
            <a:r>
              <a:rPr lang="en-US" sz="1600" dirty="0"/>
              <a:t>Any algorithm they want to implement</a:t>
            </a:r>
          </a:p>
          <a:p>
            <a:pPr lvl="1"/>
            <a:r>
              <a:rPr lang="en-US" sz="1600" dirty="0"/>
              <a:t>Their value add spent here</a:t>
            </a:r>
          </a:p>
          <a:p>
            <a:r>
              <a:rPr lang="en-US" sz="1600" dirty="0"/>
              <a:t>Accelerators use common interfaces</a:t>
            </a:r>
          </a:p>
          <a:p>
            <a:pPr lvl="1"/>
            <a:r>
              <a:rPr lang="en-US" sz="1600" dirty="0"/>
              <a:t>CCIP bus for host-FPGA communication</a:t>
            </a:r>
          </a:p>
          <a:p>
            <a:pPr lvl="1"/>
            <a:r>
              <a:rPr lang="en-US" sz="1600" dirty="0"/>
              <a:t>External Memory Interface</a:t>
            </a:r>
          </a:p>
          <a:p>
            <a:pPr lvl="1"/>
            <a:r>
              <a:rPr lang="en-US" sz="1600" dirty="0"/>
              <a:t>Network Interface</a:t>
            </a:r>
          </a:p>
        </p:txBody>
      </p:sp>
      <p:sp>
        <p:nvSpPr>
          <p:cNvPr id="12" name="Slide Number Placeholder 1">
            <a:extLst>
              <a:ext uri="{FF2B5EF4-FFF2-40B4-BE49-F238E27FC236}">
                <a16:creationId xmlns:a16="http://schemas.microsoft.com/office/drawing/2014/main" id="{A1C0FCD0-A697-4C01-8D14-BA0487AA66CF}"/>
              </a:ext>
            </a:extLst>
          </p:cNvPr>
          <p:cNvSpPr>
            <a:spLocks noGrp="1"/>
          </p:cNvSpPr>
          <p:nvPr>
            <p:ph type="sldNum" sz="quarter" idx="12"/>
          </p:nvPr>
        </p:nvSpPr>
        <p:spPr>
          <a:xfrm>
            <a:off x="6872352" y="4824387"/>
            <a:ext cx="2133600" cy="273844"/>
          </a:xfrm>
        </p:spPr>
        <p:txBody>
          <a:bodyPr/>
          <a:lstStyle/>
          <a:p>
            <a:fld id="{EE2556C5-CE8C-6547-B838-EA80C61A4AF7}" type="slidenum">
              <a:rPr lang="en-US" b="1" smtClean="0"/>
              <a:pPr/>
              <a:t>33</a:t>
            </a:fld>
            <a:endParaRPr lang="en-US" b="1" dirty="0"/>
          </a:p>
        </p:txBody>
      </p:sp>
      <p:graphicFrame>
        <p:nvGraphicFramePr>
          <p:cNvPr id="13" name="Content Placeholder 4">
            <a:extLst>
              <a:ext uri="{FF2B5EF4-FFF2-40B4-BE49-F238E27FC236}">
                <a16:creationId xmlns:a16="http://schemas.microsoft.com/office/drawing/2014/main" id="{2D4978F7-DA45-4F7F-AF4D-9A3BAF803992}"/>
              </a:ext>
            </a:extLst>
          </p:cNvPr>
          <p:cNvGraphicFramePr>
            <a:graphicFrameLocks noChangeAspect="1"/>
          </p:cNvGraphicFramePr>
          <p:nvPr/>
        </p:nvGraphicFramePr>
        <p:xfrm>
          <a:off x="3821177" y="1177528"/>
          <a:ext cx="5184775" cy="3425825"/>
        </p:xfrm>
        <a:graphic>
          <a:graphicData uri="http://schemas.openxmlformats.org/presentationml/2006/ole">
            <mc:AlternateContent xmlns:mc="http://schemas.openxmlformats.org/markup-compatibility/2006">
              <mc:Choice xmlns:v="urn:schemas-microsoft-com:vml" Requires="v">
                <p:oleObj spid="_x0000_s3075" name="Visio" r:id="rId3" imgW="10163208" imgH="6715108" progId="Visio.Drawing.15">
                  <p:embed/>
                </p:oleObj>
              </mc:Choice>
              <mc:Fallback>
                <p:oleObj name="Visio" r:id="rId3" imgW="10163208" imgH="6715108" progId="Visio.Drawing.15">
                  <p:embed/>
                  <p:pic>
                    <p:nvPicPr>
                      <p:cNvPr id="13" name="Content Placeholder 4">
                        <a:extLst>
                          <a:ext uri="{FF2B5EF4-FFF2-40B4-BE49-F238E27FC236}">
                            <a16:creationId xmlns:a16="http://schemas.microsoft.com/office/drawing/2014/main" id="{2D4978F7-DA45-4F7F-AF4D-9A3BAF803992}"/>
                          </a:ext>
                        </a:extLst>
                      </p:cNvPr>
                      <p:cNvPicPr/>
                      <p:nvPr/>
                    </p:nvPicPr>
                    <p:blipFill>
                      <a:blip r:embed="rId4"/>
                      <a:stretch>
                        <a:fillRect/>
                      </a:stretch>
                    </p:blipFill>
                    <p:spPr>
                      <a:xfrm>
                        <a:off x="3821177" y="1177528"/>
                        <a:ext cx="5184775" cy="3425825"/>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225EA0D2-3365-47C2-9A5F-E5DBBCF8E260}"/>
              </a:ext>
            </a:extLst>
          </p:cNvPr>
          <p:cNvSpPr/>
          <p:nvPr/>
        </p:nvSpPr>
        <p:spPr>
          <a:xfrm>
            <a:off x="3821177" y="2908238"/>
            <a:ext cx="3547549" cy="1695115"/>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Tree>
    <p:extLst>
      <p:ext uri="{BB962C8B-B14F-4D97-AF65-F5344CB8AC3E}">
        <p14:creationId xmlns:p14="http://schemas.microsoft.com/office/powerpoint/2010/main" val="189921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CB101A-7813-4C5F-8534-C9ADB3537BB2}"/>
              </a:ext>
            </a:extLst>
          </p:cNvPr>
          <p:cNvSpPr>
            <a:spLocks noGrp="1"/>
          </p:cNvSpPr>
          <p:nvPr>
            <p:ph type="sldNum" sz="quarter" idx="12"/>
          </p:nvPr>
        </p:nvSpPr>
        <p:spPr/>
        <p:txBody>
          <a:bodyPr/>
          <a:lstStyle/>
          <a:p>
            <a:fld id="{EE2556C5-CE8C-6547-B838-EA80C61A4AF7}" type="slidenum">
              <a:rPr lang="en-US" smtClean="0"/>
              <a:pPr/>
              <a:t>34</a:t>
            </a:fld>
            <a:endParaRPr lang="en-US" dirty="0"/>
          </a:p>
        </p:txBody>
      </p:sp>
      <p:sp>
        <p:nvSpPr>
          <p:cNvPr id="3" name="Title 2">
            <a:extLst>
              <a:ext uri="{FF2B5EF4-FFF2-40B4-BE49-F238E27FC236}">
                <a16:creationId xmlns:a16="http://schemas.microsoft.com/office/drawing/2014/main" id="{3B083936-38C7-4648-8C85-5D9D1F5FA097}"/>
              </a:ext>
            </a:extLst>
          </p:cNvPr>
          <p:cNvSpPr>
            <a:spLocks noGrp="1"/>
          </p:cNvSpPr>
          <p:nvPr>
            <p:ph type="title"/>
          </p:nvPr>
        </p:nvSpPr>
        <p:spPr/>
        <p:txBody>
          <a:bodyPr/>
          <a:lstStyle/>
          <a:p>
            <a:r>
              <a:rPr lang="en-US" dirty="0"/>
              <a:t>Open Programmable Acceleration Engine (OPAE)</a:t>
            </a:r>
          </a:p>
        </p:txBody>
      </p:sp>
      <p:sp>
        <p:nvSpPr>
          <p:cNvPr id="4" name="Content Placeholder 3">
            <a:extLst>
              <a:ext uri="{FF2B5EF4-FFF2-40B4-BE49-F238E27FC236}">
                <a16:creationId xmlns:a16="http://schemas.microsoft.com/office/drawing/2014/main" id="{2BCDE430-AE96-4C56-86EC-1B6461001322}"/>
              </a:ext>
            </a:extLst>
          </p:cNvPr>
          <p:cNvSpPr>
            <a:spLocks noGrp="1"/>
          </p:cNvSpPr>
          <p:nvPr>
            <p:ph sz="quarter" idx="13"/>
          </p:nvPr>
        </p:nvSpPr>
        <p:spPr/>
        <p:txBody>
          <a:bodyPr/>
          <a:lstStyle/>
          <a:p>
            <a:r>
              <a:rPr lang="en-US" dirty="0"/>
              <a:t>OPAE comprised of the following</a:t>
            </a:r>
          </a:p>
          <a:p>
            <a:pPr lvl="1"/>
            <a:r>
              <a:rPr lang="en-US" dirty="0"/>
              <a:t>PCIe driver</a:t>
            </a:r>
          </a:p>
          <a:p>
            <a:pPr lvl="1"/>
            <a:r>
              <a:rPr lang="en-US" dirty="0"/>
              <a:t>Tools for reading card status, programming FPGA/flash, controlling FIM</a:t>
            </a:r>
          </a:p>
          <a:p>
            <a:pPr lvl="1"/>
            <a:r>
              <a:rPr lang="en-US" dirty="0"/>
              <a:t>Application APIs for accessing/managing hardware</a:t>
            </a:r>
          </a:p>
          <a:p>
            <a:r>
              <a:rPr lang="en-US" dirty="0"/>
              <a:t>Provides user space interfaces for customer code to interact with</a:t>
            </a:r>
          </a:p>
          <a:p>
            <a:pPr lvl="1"/>
            <a:r>
              <a:rPr lang="en-US" dirty="0"/>
              <a:t>Managing host buffers accessible to accelerator</a:t>
            </a:r>
          </a:p>
          <a:p>
            <a:pPr lvl="1"/>
            <a:r>
              <a:rPr lang="en-US" dirty="0"/>
              <a:t>Providing bare-metal APIs to access accelerator control/status registers</a:t>
            </a:r>
          </a:p>
          <a:p>
            <a:pPr lvl="1"/>
            <a:r>
              <a:rPr lang="en-US" dirty="0"/>
              <a:t>Framework binding accelerator cards to customer application</a:t>
            </a:r>
          </a:p>
        </p:txBody>
      </p:sp>
    </p:spTree>
    <p:extLst>
      <p:ext uri="{BB962C8B-B14F-4D97-AF65-F5344CB8AC3E}">
        <p14:creationId xmlns:p14="http://schemas.microsoft.com/office/powerpoint/2010/main" val="375030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OPENCL VS HLS (HIGH LEVEL SYNTHESIS)</a:t>
            </a:r>
          </a:p>
        </p:txBody>
      </p:sp>
    </p:spTree>
    <p:custDataLst>
      <p:tags r:id="rId1"/>
    </p:custDataLst>
    <p:extLst>
      <p:ext uri="{BB962C8B-B14F-4D97-AF65-F5344CB8AC3E}">
        <p14:creationId xmlns:p14="http://schemas.microsoft.com/office/powerpoint/2010/main" val="223584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A9EB96-55F9-4080-A448-C84E58F57539}"/>
              </a:ext>
            </a:extLst>
          </p:cNvPr>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3" name="Title 2">
            <a:extLst>
              <a:ext uri="{FF2B5EF4-FFF2-40B4-BE49-F238E27FC236}">
                <a16:creationId xmlns:a16="http://schemas.microsoft.com/office/drawing/2014/main" id="{52C9C475-4C0D-459E-A023-C40E98A5001C}"/>
              </a:ext>
            </a:extLst>
          </p:cNvPr>
          <p:cNvSpPr>
            <a:spLocks noGrp="1"/>
          </p:cNvSpPr>
          <p:nvPr>
            <p:ph type="title"/>
          </p:nvPr>
        </p:nvSpPr>
        <p:spPr>
          <a:xfrm>
            <a:off x="455613" y="308848"/>
            <a:ext cx="8229600" cy="510302"/>
          </a:xfrm>
        </p:spPr>
        <p:txBody>
          <a:bodyPr/>
          <a:lstStyle/>
          <a:p>
            <a:r>
              <a:rPr lang="en-US" sz="2400" dirty="0"/>
              <a:t>Differences in programming model for OpenCL vs HLS</a:t>
            </a:r>
          </a:p>
        </p:txBody>
      </p:sp>
      <p:sp>
        <p:nvSpPr>
          <p:cNvPr id="4" name="TextBox 3">
            <a:extLst>
              <a:ext uri="{FF2B5EF4-FFF2-40B4-BE49-F238E27FC236}">
                <a16:creationId xmlns:a16="http://schemas.microsoft.com/office/drawing/2014/main" id="{6DB81965-C994-45A8-9C54-45D0096F4A11}"/>
              </a:ext>
            </a:extLst>
          </p:cNvPr>
          <p:cNvSpPr txBox="1"/>
          <p:nvPr/>
        </p:nvSpPr>
        <p:spPr>
          <a:xfrm>
            <a:off x="5029200" y="984684"/>
            <a:ext cx="3873281" cy="3447098"/>
          </a:xfrm>
          <a:prstGeom prst="rect">
            <a:avLst/>
          </a:prstGeom>
          <a:noFill/>
        </p:spPr>
        <p:txBody>
          <a:bodyPr vert="horz" wrap="square" lIns="0" tIns="0" rIns="0" bIns="0" rtlCol="0">
            <a:spAutoFit/>
          </a:bodyPr>
          <a:lstStyle/>
          <a:p>
            <a:pPr algn="ctr"/>
            <a:r>
              <a:rPr lang="en-US" sz="1400" b="1" dirty="0">
                <a:solidFill>
                  <a:srgbClr val="003C71"/>
                </a:solidFill>
              </a:rPr>
              <a:t>HLS (block level approach)</a:t>
            </a:r>
          </a:p>
          <a:p>
            <a:endParaRPr lang="en-US" sz="1400" dirty="0">
              <a:solidFill>
                <a:srgbClr val="003C71"/>
              </a:solidFill>
            </a:endParaRPr>
          </a:p>
          <a:p>
            <a:endParaRPr lang="en-US" sz="1400" dirty="0">
              <a:solidFill>
                <a:srgbClr val="003C71"/>
              </a:solidFill>
            </a:endParaRPr>
          </a:p>
          <a:p>
            <a:r>
              <a:rPr lang="en-US" sz="1400" dirty="0">
                <a:solidFill>
                  <a:srgbClr val="003C71"/>
                </a:solidFill>
              </a:rPr>
              <a:t>FPGA Designer designs all blocks on the FPGA -  unlike OpenCL, HLS does not include a board support package</a:t>
            </a:r>
          </a:p>
          <a:p>
            <a:endParaRPr lang="en-US" sz="1400" dirty="0">
              <a:solidFill>
                <a:srgbClr val="003C71"/>
              </a:solidFill>
            </a:endParaRPr>
          </a:p>
          <a:p>
            <a:r>
              <a:rPr lang="en-US" sz="1400" dirty="0">
                <a:solidFill>
                  <a:srgbClr val="003C71"/>
                </a:solidFill>
              </a:rPr>
              <a:t>Interfaces can be designed with RTL or IP block generation tools</a:t>
            </a:r>
          </a:p>
          <a:p>
            <a:endParaRPr lang="en-US" sz="1400" dirty="0">
              <a:solidFill>
                <a:srgbClr val="003C71"/>
              </a:solidFill>
            </a:endParaRPr>
          </a:p>
          <a:p>
            <a:r>
              <a:rPr lang="en-US" sz="1400" dirty="0">
                <a:solidFill>
                  <a:srgbClr val="003C71"/>
                </a:solidFill>
              </a:rPr>
              <a:t>HLS block plugs into Avalon bus – Intel provides automated tool called Platform Designer that enables automated integration of blocks into the bus</a:t>
            </a:r>
          </a:p>
          <a:p>
            <a:endParaRPr lang="en-US" sz="1400" dirty="0">
              <a:solidFill>
                <a:srgbClr val="003C71"/>
              </a:solidFill>
            </a:endParaRPr>
          </a:p>
          <a:p>
            <a:endParaRPr lang="en-US" sz="1400" dirty="0">
              <a:solidFill>
                <a:srgbClr val="003C71"/>
              </a:solidFill>
            </a:endParaRPr>
          </a:p>
        </p:txBody>
      </p:sp>
      <p:sp>
        <p:nvSpPr>
          <p:cNvPr id="5" name="TextBox 4">
            <a:extLst>
              <a:ext uri="{FF2B5EF4-FFF2-40B4-BE49-F238E27FC236}">
                <a16:creationId xmlns:a16="http://schemas.microsoft.com/office/drawing/2014/main" id="{4E6413F0-3517-459D-A59C-1C124A7749B9}"/>
              </a:ext>
            </a:extLst>
          </p:cNvPr>
          <p:cNvSpPr txBox="1"/>
          <p:nvPr/>
        </p:nvSpPr>
        <p:spPr>
          <a:xfrm>
            <a:off x="533400" y="984684"/>
            <a:ext cx="3733800" cy="3447098"/>
          </a:xfrm>
          <a:prstGeom prst="rect">
            <a:avLst/>
          </a:prstGeom>
          <a:noFill/>
        </p:spPr>
        <p:txBody>
          <a:bodyPr vert="horz" wrap="square" lIns="0" tIns="0" rIns="0" bIns="0" rtlCol="0">
            <a:spAutoFit/>
          </a:bodyPr>
          <a:lstStyle/>
          <a:p>
            <a:pPr algn="ctr"/>
            <a:r>
              <a:rPr lang="en-US" sz="1400" b="1" dirty="0">
                <a:solidFill>
                  <a:srgbClr val="003C71"/>
                </a:solidFill>
              </a:rPr>
              <a:t>OpenCL (Full chip approach)</a:t>
            </a:r>
          </a:p>
          <a:p>
            <a:endParaRPr lang="en-US" sz="1400" dirty="0">
              <a:solidFill>
                <a:srgbClr val="003C71"/>
              </a:solidFill>
            </a:endParaRPr>
          </a:p>
          <a:p>
            <a:r>
              <a:rPr lang="en-US" sz="1400" dirty="0">
                <a:solidFill>
                  <a:srgbClr val="003C71"/>
                </a:solidFill>
              </a:rPr>
              <a:t>Runs as an accelerator to a host processor</a:t>
            </a:r>
          </a:p>
          <a:p>
            <a:endParaRPr lang="en-US" sz="1400" dirty="0">
              <a:solidFill>
                <a:srgbClr val="003C71"/>
              </a:solidFill>
            </a:endParaRPr>
          </a:p>
          <a:p>
            <a:r>
              <a:rPr lang="en-US" sz="1400" dirty="0">
                <a:solidFill>
                  <a:srgbClr val="003C71"/>
                </a:solidFill>
              </a:rPr>
              <a:t>Designer does not need to understand hardware design – this is completely abstracted away. Concepts like pipelining or resource allocation. Better optimization happens with HW background.</a:t>
            </a:r>
          </a:p>
          <a:p>
            <a:endParaRPr lang="en-US" sz="1400" dirty="0">
              <a:solidFill>
                <a:srgbClr val="003C71"/>
              </a:solidFill>
            </a:endParaRPr>
          </a:p>
          <a:p>
            <a:r>
              <a:rPr lang="en-US" sz="1400" dirty="0">
                <a:solidFill>
                  <a:srgbClr val="003C71"/>
                </a:solidFill>
              </a:rPr>
              <a:t>Intel provides FPGA interfaces with external memory, PCIe and network (Board Support Package)</a:t>
            </a:r>
          </a:p>
          <a:p>
            <a:endParaRPr lang="en-US" sz="1400" dirty="0">
              <a:solidFill>
                <a:srgbClr val="003C71"/>
              </a:solidFill>
            </a:endParaRPr>
          </a:p>
          <a:p>
            <a:r>
              <a:rPr lang="en-US" sz="1400" dirty="0">
                <a:solidFill>
                  <a:srgbClr val="003C71"/>
                </a:solidFill>
              </a:rPr>
              <a:t>Programmer writes C++ “like” language with extensions to force parallelism</a:t>
            </a:r>
          </a:p>
        </p:txBody>
      </p:sp>
    </p:spTree>
    <p:extLst>
      <p:ext uri="{BB962C8B-B14F-4D97-AF65-F5344CB8AC3E}">
        <p14:creationId xmlns:p14="http://schemas.microsoft.com/office/powerpoint/2010/main" val="185399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1191" y="1126792"/>
            <a:ext cx="9141619" cy="1838174"/>
          </a:xfrm>
          <a:prstGeom prst="rect">
            <a:avLst/>
          </a:prstGeom>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68562" tIns="34281" rIns="68562" bIns="34281" numCol="1" rtlCol="0" anchor="t" anchorCtr="0" compatLnSpc="1">
            <a:prstTxWarp prst="textNoShape">
              <a:avLst/>
            </a:prstTxWarp>
          </a:bodyPr>
          <a:lstStyle/>
          <a:p>
            <a:pPr defTabSz="685595" eaLnBrk="0" fontAlgn="base" hangingPunct="0">
              <a:spcBef>
                <a:spcPct val="0"/>
              </a:spcBef>
              <a:spcAft>
                <a:spcPct val="0"/>
              </a:spcAft>
            </a:pPr>
            <a:r>
              <a:rPr lang="en-US" sz="1050" b="1" dirty="0">
                <a:solidFill>
                  <a:prstClr val="black"/>
                </a:solidFill>
                <a:latin typeface="Arial" charset="0"/>
              </a:rPr>
              <a:t>OpenCL</a:t>
            </a:r>
          </a:p>
          <a:p>
            <a:pPr defTabSz="685595" eaLnBrk="0" fontAlgn="base" hangingPunct="0">
              <a:spcBef>
                <a:spcPct val="0"/>
              </a:spcBef>
              <a:spcAft>
                <a:spcPct val="0"/>
              </a:spcAft>
            </a:pPr>
            <a:r>
              <a:rPr lang="en-US" sz="1050" b="1" dirty="0">
                <a:solidFill>
                  <a:prstClr val="black"/>
                </a:solidFill>
                <a:latin typeface="Arial" charset="0"/>
              </a:rPr>
              <a:t>Platform</a:t>
            </a:r>
          </a:p>
          <a:p>
            <a:pPr defTabSz="685595" eaLnBrk="0" fontAlgn="base" hangingPunct="0">
              <a:spcBef>
                <a:spcPct val="0"/>
              </a:spcBef>
              <a:spcAft>
                <a:spcPct val="0"/>
              </a:spcAft>
            </a:pPr>
            <a:r>
              <a:rPr lang="en-US" sz="1050" b="1" dirty="0">
                <a:solidFill>
                  <a:prstClr val="black"/>
                </a:solidFill>
                <a:latin typeface="Arial" charset="0"/>
              </a:rPr>
              <a:t>Model</a:t>
            </a:r>
          </a:p>
        </p:txBody>
      </p:sp>
      <p:sp>
        <p:nvSpPr>
          <p:cNvPr id="3" name="Slide Number Placeholder 2"/>
          <p:cNvSpPr>
            <a:spLocks noGrp="1"/>
          </p:cNvSpPr>
          <p:nvPr>
            <p:ph type="sldNum" sz="quarter" idx="12"/>
          </p:nvPr>
        </p:nvSpPr>
        <p:spPr>
          <a:xfrm>
            <a:off x="6872288" y="4824413"/>
            <a:ext cx="2132409" cy="273844"/>
          </a:xfrm>
        </p:spPr>
        <p:txBody>
          <a:bodyPr/>
          <a:lstStyle/>
          <a:p>
            <a:pPr defTabSz="685800" eaLnBrk="0" fontAlgn="base" hangingPunct="0">
              <a:spcBef>
                <a:spcPct val="0"/>
              </a:spcBef>
              <a:spcAft>
                <a:spcPct val="0"/>
              </a:spcAft>
            </a:pPr>
            <a:fld id="{D7458CCC-A01F-4BAD-8893-F5EE8547F955}" type="slidenum">
              <a:rPr lang="en-US">
                <a:solidFill>
                  <a:prstClr val="white"/>
                </a:solidFill>
                <a:latin typeface="Intel Clear"/>
              </a:rPr>
              <a:pPr defTabSz="685800" eaLnBrk="0" fontAlgn="base" hangingPunct="0">
                <a:spcBef>
                  <a:spcPct val="0"/>
                </a:spcBef>
                <a:spcAft>
                  <a:spcPct val="0"/>
                </a:spcAft>
              </a:pPr>
              <a:t>37</a:t>
            </a:fld>
            <a:endParaRPr lang="en-US" dirty="0">
              <a:solidFill>
                <a:prstClr val="white"/>
              </a:solidFill>
              <a:latin typeface="Intel Clear"/>
            </a:endParaRPr>
          </a:p>
        </p:txBody>
      </p:sp>
      <p:sp>
        <p:nvSpPr>
          <p:cNvPr id="5" name="Title 4"/>
          <p:cNvSpPr>
            <a:spLocks noGrp="1"/>
          </p:cNvSpPr>
          <p:nvPr>
            <p:ph type="title"/>
          </p:nvPr>
        </p:nvSpPr>
        <p:spPr/>
        <p:txBody>
          <a:bodyPr/>
          <a:lstStyle/>
          <a:p>
            <a:r>
              <a:rPr lang="en-US" dirty="0"/>
              <a:t>OpenCL Heterogeneous Platform Model</a:t>
            </a:r>
          </a:p>
        </p:txBody>
      </p:sp>
      <p:sp>
        <p:nvSpPr>
          <p:cNvPr id="33" name="Rectangle 32"/>
          <p:cNvSpPr/>
          <p:nvPr/>
        </p:nvSpPr>
        <p:spPr bwMode="auto">
          <a:xfrm>
            <a:off x="1325534" y="1664166"/>
            <a:ext cx="914162" cy="725671"/>
          </a:xfrm>
          <a:prstGeom prst="rect">
            <a:avLst/>
          </a:prstGeom>
          <a:solidFill>
            <a:schemeClr val="bg1">
              <a:lumMod val="50000"/>
            </a:schemeClr>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685595" eaLnBrk="0" fontAlgn="base" hangingPunct="0">
              <a:spcBef>
                <a:spcPct val="0"/>
              </a:spcBef>
              <a:spcAft>
                <a:spcPct val="0"/>
              </a:spcAft>
            </a:pPr>
            <a:r>
              <a:rPr lang="en-US" sz="900" b="1" dirty="0">
                <a:solidFill>
                  <a:prstClr val="white"/>
                </a:solidFill>
                <a:latin typeface="Arial" charset="0"/>
              </a:rPr>
              <a:t>Host</a:t>
            </a:r>
          </a:p>
        </p:txBody>
      </p:sp>
      <p:grpSp>
        <p:nvGrpSpPr>
          <p:cNvPr id="17411" name="Group 17410"/>
          <p:cNvGrpSpPr/>
          <p:nvPr/>
        </p:nvGrpSpPr>
        <p:grpSpPr>
          <a:xfrm>
            <a:off x="1191" y="2468532"/>
            <a:ext cx="9141619" cy="2252999"/>
            <a:chOff x="0" y="2759033"/>
            <a:chExt cx="9144000" cy="3004781"/>
          </a:xfrm>
        </p:grpSpPr>
        <p:sp>
          <p:nvSpPr>
            <p:cNvPr id="146" name="Rectangle 145"/>
            <p:cNvSpPr/>
            <p:nvPr/>
          </p:nvSpPr>
          <p:spPr bwMode="auto">
            <a:xfrm>
              <a:off x="0" y="3431201"/>
              <a:ext cx="9144000" cy="2332613"/>
            </a:xfrm>
            <a:prstGeom prst="rect">
              <a:avLst/>
            </a:prstGeom>
            <a:gradFill>
              <a:gsLst>
                <a:gs pos="0">
                  <a:schemeClr val="bg1">
                    <a:lumMod val="95000"/>
                  </a:schemeClr>
                </a:gs>
                <a:gs pos="35000">
                  <a:schemeClr val="bg1"/>
                </a:gs>
                <a:gs pos="100000">
                  <a:schemeClr val="bg1"/>
                </a:gs>
              </a:gsLst>
              <a:lin ang="16200000" scaled="1"/>
            </a:gra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68562" tIns="34281" rIns="68562" bIns="34281" numCol="1" rtlCol="0" anchor="t" anchorCtr="0" compatLnSpc="1">
              <a:prstTxWarp prst="textNoShape">
                <a:avLst/>
              </a:prstTxWarp>
            </a:bodyPr>
            <a:lstStyle/>
            <a:p>
              <a:pPr defTabSz="685595" eaLnBrk="0" fontAlgn="base" hangingPunct="0">
                <a:spcBef>
                  <a:spcPct val="0"/>
                </a:spcBef>
                <a:spcAft>
                  <a:spcPct val="0"/>
                </a:spcAft>
              </a:pPr>
              <a:r>
                <a:rPr lang="en-US" sz="1050" b="1" dirty="0">
                  <a:solidFill>
                    <a:prstClr val="black"/>
                  </a:solidFill>
                  <a:latin typeface="Arial" charset="0"/>
                </a:rPr>
                <a:t>Example</a:t>
              </a:r>
            </a:p>
            <a:p>
              <a:pPr defTabSz="685595" eaLnBrk="0" fontAlgn="base" hangingPunct="0">
                <a:spcBef>
                  <a:spcPct val="0"/>
                </a:spcBef>
                <a:spcAft>
                  <a:spcPct val="0"/>
                </a:spcAft>
              </a:pPr>
              <a:r>
                <a:rPr lang="en-US" sz="1050" b="1" dirty="0">
                  <a:solidFill>
                    <a:prstClr val="black"/>
                  </a:solidFill>
                  <a:latin typeface="Arial" charset="0"/>
                </a:rPr>
                <a:t>Platform</a:t>
              </a:r>
            </a:p>
          </p:txBody>
        </p:sp>
        <p:grpSp>
          <p:nvGrpSpPr>
            <p:cNvPr id="126" name="Group 125"/>
            <p:cNvGrpSpPr/>
            <p:nvPr/>
          </p:nvGrpSpPr>
          <p:grpSpPr>
            <a:xfrm>
              <a:off x="880100" y="3504608"/>
              <a:ext cx="2311150" cy="2259206"/>
              <a:chOff x="722440" y="4024886"/>
              <a:chExt cx="2311150" cy="2259206"/>
            </a:xfrm>
          </p:grpSpPr>
          <p:sp>
            <p:nvSpPr>
              <p:cNvPr id="127" name="TextBox 7"/>
              <p:cNvSpPr txBox="1">
                <a:spLocks noChangeArrowheads="1"/>
              </p:cNvSpPr>
              <p:nvPr/>
            </p:nvSpPr>
            <p:spPr bwMode="auto">
              <a:xfrm>
                <a:off x="1146330" y="4024886"/>
                <a:ext cx="370711" cy="307856"/>
              </a:xfrm>
              <a:prstGeom prst="rect">
                <a:avLst/>
              </a:prstGeom>
              <a:noFill/>
              <a:ln w="9525">
                <a:noFill/>
                <a:miter lim="800000"/>
                <a:headEnd/>
                <a:tailEnd/>
              </a:ln>
            </p:spPr>
            <p:txBody>
              <a:bodyPr wrap="none">
                <a:spAutoFit/>
              </a:bodyPr>
              <a:lstStyle/>
              <a:p>
                <a:pPr defTabSz="685800" eaLnBrk="0" fontAlgn="base" hangingPunct="0">
                  <a:spcBef>
                    <a:spcPct val="0"/>
                  </a:spcBef>
                  <a:spcAft>
                    <a:spcPct val="0"/>
                  </a:spcAft>
                </a:pPr>
                <a:r>
                  <a:rPr lang="en-CA" sz="900" dirty="0">
                    <a:solidFill>
                      <a:prstClr val="black"/>
                    </a:solidFill>
                    <a:latin typeface="Arial" pitchFamily="34" charset="0"/>
                  </a:rPr>
                  <a:t>x86</a:t>
                </a:r>
              </a:p>
            </p:txBody>
          </p:sp>
          <p:pic>
            <p:nvPicPr>
              <p:cNvPr id="128"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22440" y="4254482"/>
                <a:ext cx="2311150" cy="2029610"/>
              </a:xfrm>
              <a:prstGeom prst="rect">
                <a:avLst/>
              </a:prstGeom>
              <a:noFill/>
              <a:ln w="9525">
                <a:noFill/>
                <a:miter lim="800000"/>
                <a:headEnd/>
                <a:tailEnd/>
              </a:ln>
            </p:spPr>
          </p:pic>
          <p:sp>
            <p:nvSpPr>
              <p:cNvPr id="129" name="Rectangle 128" hidden="1"/>
              <p:cNvSpPr/>
              <p:nvPr/>
            </p:nvSpPr>
            <p:spPr bwMode="auto">
              <a:xfrm>
                <a:off x="1109609" y="5147353"/>
                <a:ext cx="523982" cy="48288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eaLnBrk="0" fontAlgn="base" hangingPunct="0">
                  <a:spcBef>
                    <a:spcPct val="0"/>
                  </a:spcBef>
                  <a:spcAft>
                    <a:spcPct val="0"/>
                  </a:spcAft>
                </a:pPr>
                <a:endParaRPr lang="en-US" sz="1349">
                  <a:solidFill>
                    <a:prstClr val="black"/>
                  </a:solidFill>
                  <a:latin typeface="Arial" charset="0"/>
                </a:endParaRPr>
              </a:p>
            </p:txBody>
          </p:sp>
          <p:sp>
            <p:nvSpPr>
              <p:cNvPr id="130" name="Rectangle 129" hidden="1"/>
              <p:cNvSpPr/>
              <p:nvPr/>
            </p:nvSpPr>
            <p:spPr bwMode="auto">
              <a:xfrm>
                <a:off x="1148991" y="5671335"/>
                <a:ext cx="523982" cy="152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eaLnBrk="0" fontAlgn="base" hangingPunct="0">
                  <a:spcBef>
                    <a:spcPct val="0"/>
                  </a:spcBef>
                  <a:spcAft>
                    <a:spcPct val="0"/>
                  </a:spcAft>
                </a:pPr>
                <a:endParaRPr lang="en-US" sz="1349">
                  <a:solidFill>
                    <a:prstClr val="black"/>
                  </a:solidFill>
                  <a:latin typeface="Arial" charset="0"/>
                </a:endParaRPr>
              </a:p>
            </p:txBody>
          </p:sp>
        </p:grpSp>
        <p:sp>
          <p:nvSpPr>
            <p:cNvPr id="131" name="TextBox 11"/>
            <p:cNvSpPr txBox="1">
              <a:spLocks noChangeArrowheads="1"/>
            </p:cNvSpPr>
            <p:nvPr/>
          </p:nvSpPr>
          <p:spPr bwMode="auto">
            <a:xfrm>
              <a:off x="688848" y="5088757"/>
              <a:ext cx="441261" cy="307856"/>
            </a:xfrm>
            <a:prstGeom prst="rect">
              <a:avLst/>
            </a:prstGeom>
            <a:solidFill>
              <a:schemeClr val="bg2"/>
            </a:solidFill>
            <a:ln w="9525">
              <a:noFill/>
              <a:miter lim="800000"/>
              <a:headEnd/>
              <a:tailEnd/>
            </a:ln>
          </p:spPr>
          <p:txBody>
            <a:bodyPr wrap="none">
              <a:spAutoFit/>
            </a:bodyPr>
            <a:lstStyle/>
            <a:p>
              <a:pPr defTabSz="685800" eaLnBrk="0" fontAlgn="base" hangingPunct="0">
                <a:spcBef>
                  <a:spcPct val="0"/>
                </a:spcBef>
                <a:spcAft>
                  <a:spcPct val="0"/>
                </a:spcAft>
              </a:pPr>
              <a:r>
                <a:rPr lang="en-CA" sz="900" dirty="0">
                  <a:solidFill>
                    <a:prstClr val="black"/>
                  </a:solidFill>
                  <a:latin typeface="Arial" pitchFamily="34" charset="0"/>
                </a:rPr>
                <a:t>PCIe</a:t>
              </a:r>
              <a:endParaRPr lang="en-CA" sz="1350" dirty="0">
                <a:solidFill>
                  <a:prstClr val="black"/>
                </a:solidFill>
                <a:latin typeface="Arial" pitchFamily="34" charset="0"/>
              </a:endParaRPr>
            </a:p>
          </p:txBody>
        </p:sp>
        <p:cxnSp>
          <p:nvCxnSpPr>
            <p:cNvPr id="133" name="Curved Connector 132"/>
            <p:cNvCxnSpPr>
              <a:endCxn id="130" idx="3"/>
            </p:cNvCxnSpPr>
            <p:nvPr/>
          </p:nvCxnSpPr>
          <p:spPr bwMode="auto">
            <a:xfrm rot="5400000" flipH="1">
              <a:off x="4492477" y="2565414"/>
              <a:ext cx="227142" cy="5550829"/>
            </a:xfrm>
            <a:prstGeom prst="curvedConnector4">
              <a:avLst>
                <a:gd name="adj1" fmla="val -100642"/>
                <a:gd name="adj2" fmla="val 61170"/>
              </a:avLst>
            </a:prstGeom>
            <a:ln>
              <a:solidFill>
                <a:schemeClr val="tx1"/>
              </a:solidFill>
              <a:headEnd type="none" w="med" len="med"/>
              <a:tailEnd type="stealth" w="med" len="med"/>
            </a:ln>
          </p:spPr>
          <p:style>
            <a:lnRef idx="2">
              <a:schemeClr val="accent2"/>
            </a:lnRef>
            <a:fillRef idx="0">
              <a:schemeClr val="accent2"/>
            </a:fillRef>
            <a:effectRef idx="1">
              <a:schemeClr val="accent2"/>
            </a:effectRef>
            <a:fontRef idx="minor">
              <a:schemeClr val="tx1"/>
            </a:fontRef>
          </p:style>
        </p:cxnSp>
        <p:sp>
          <p:nvSpPr>
            <p:cNvPr id="139" name="Rectangle 138"/>
            <p:cNvSpPr/>
            <p:nvPr/>
          </p:nvSpPr>
          <p:spPr bwMode="auto">
            <a:xfrm>
              <a:off x="4149263" y="4245897"/>
              <a:ext cx="1332599" cy="503112"/>
            </a:xfrm>
            <a:prstGeom prst="rect">
              <a:avLst/>
            </a:prstGeom>
            <a:no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eaLnBrk="0" fontAlgn="base" hangingPunct="0">
                <a:spcBef>
                  <a:spcPct val="0"/>
                </a:spcBef>
                <a:spcAft>
                  <a:spcPct val="0"/>
                </a:spcAft>
              </a:pPr>
              <a:endParaRPr lang="en-US" sz="1349">
                <a:solidFill>
                  <a:prstClr val="black"/>
                </a:solidFill>
                <a:latin typeface="Arial" charset="0"/>
              </a:endParaRPr>
            </a:p>
          </p:txBody>
        </p:sp>
        <p:cxnSp>
          <p:nvCxnSpPr>
            <p:cNvPr id="138" name="Curved Connector 137"/>
            <p:cNvCxnSpPr>
              <a:stCxn id="139" idx="2"/>
            </p:cNvCxnSpPr>
            <p:nvPr/>
          </p:nvCxnSpPr>
          <p:spPr bwMode="auto">
            <a:xfrm rot="5400000">
              <a:off x="3123788" y="3455854"/>
              <a:ext cx="398621" cy="2984930"/>
            </a:xfrm>
            <a:prstGeom prst="curvedConnector2">
              <a:avLst/>
            </a:prstGeom>
            <a:ln>
              <a:solidFill>
                <a:schemeClr val="tx1"/>
              </a:solidFill>
              <a:headEnd type="none" w="med" len="med"/>
              <a:tailEnd type="stealth" w="med" len="med"/>
            </a:ln>
          </p:spPr>
          <p:style>
            <a:lnRef idx="2">
              <a:schemeClr val="accent2"/>
            </a:lnRef>
            <a:fillRef idx="0">
              <a:schemeClr val="accent2"/>
            </a:fillRef>
            <a:effectRef idx="1">
              <a:schemeClr val="accent2"/>
            </a:effectRef>
            <a:fontRef idx="minor">
              <a:schemeClr val="tx1"/>
            </a:fontRef>
          </p:style>
        </p:cxnSp>
        <p:cxnSp>
          <p:nvCxnSpPr>
            <p:cNvPr id="67" name="Curved Connector 66"/>
            <p:cNvCxnSpPr>
              <a:endCxn id="14" idx="2"/>
            </p:cNvCxnSpPr>
            <p:nvPr/>
          </p:nvCxnSpPr>
          <p:spPr bwMode="auto">
            <a:xfrm flipH="1" flipV="1">
              <a:off x="4810424" y="2759033"/>
              <a:ext cx="1271167" cy="1486864"/>
            </a:xfrm>
            <a:prstGeom prst="curvedConnector4">
              <a:avLst>
                <a:gd name="adj1" fmla="val -17983"/>
                <a:gd name="adj2" fmla="val 74928"/>
              </a:avLst>
            </a:prstGeom>
            <a:ln>
              <a:solidFill>
                <a:schemeClr val="tx1"/>
              </a:solidFill>
              <a:headEnd type="none" w="med" len="med"/>
              <a:tailEnd type="stealth" w="med" len="med"/>
            </a:ln>
          </p:spPr>
          <p:style>
            <a:lnRef idx="2">
              <a:schemeClr val="accent2"/>
            </a:lnRef>
            <a:fillRef idx="0">
              <a:schemeClr val="accent2"/>
            </a:fillRef>
            <a:effectRef idx="1">
              <a:schemeClr val="accent2"/>
            </a:effectRef>
            <a:fontRef idx="minor">
              <a:schemeClr val="tx1"/>
            </a:fontRef>
          </p:style>
        </p:cxnSp>
      </p:grpSp>
      <p:cxnSp>
        <p:nvCxnSpPr>
          <p:cNvPr id="202" name="Curved Connector 201"/>
          <p:cNvCxnSpPr>
            <a:endCxn id="207" idx="2"/>
          </p:cNvCxnSpPr>
          <p:nvPr/>
        </p:nvCxnSpPr>
        <p:spPr bwMode="auto">
          <a:xfrm flipH="1" flipV="1">
            <a:off x="7411774" y="2350019"/>
            <a:ext cx="1208663" cy="1760049"/>
          </a:xfrm>
          <a:prstGeom prst="curvedConnector4">
            <a:avLst>
              <a:gd name="adj1" fmla="val -18909"/>
              <a:gd name="adj2" fmla="val 60780"/>
            </a:avLst>
          </a:prstGeom>
          <a:ln>
            <a:solidFill>
              <a:schemeClr val="tx1"/>
            </a:solidFill>
            <a:headEnd type="none" w="med" len="med"/>
            <a:tailEnd type="stealth" w="med" len="med"/>
          </a:ln>
        </p:spPr>
        <p:style>
          <a:lnRef idx="2">
            <a:schemeClr val="accent2"/>
          </a:lnRef>
          <a:fillRef idx="0">
            <a:schemeClr val="accent2"/>
          </a:fillRef>
          <a:effectRef idx="1">
            <a:schemeClr val="accent2"/>
          </a:effectRef>
          <a:fontRef idx="minor">
            <a:schemeClr val="tx1"/>
          </a:fontRef>
        </p:style>
      </p:cxnSp>
      <p:pic>
        <p:nvPicPr>
          <p:cNvPr id="14" name="Picture 2" descr="http://www.pclaunches.com/entry_images/0311/29/amd_barts-gpu-architecture-thumb-450x39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8197" y="1321716"/>
            <a:ext cx="1764332" cy="114681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932198" y="1325384"/>
            <a:ext cx="1764332" cy="1144988"/>
            <a:chOff x="6147804" y="1347588"/>
            <a:chExt cx="1764792" cy="1527048"/>
          </a:xfrm>
        </p:grpSpPr>
        <p:sp>
          <p:nvSpPr>
            <p:cNvPr id="35" name="Rectangle 34"/>
            <p:cNvSpPr/>
            <p:nvPr/>
          </p:nvSpPr>
          <p:spPr bwMode="auto">
            <a:xfrm>
              <a:off x="6147804" y="1347588"/>
              <a:ext cx="1764792" cy="1527048"/>
            </a:xfrm>
            <a:prstGeom prst="rect">
              <a:avLst/>
            </a:prstGeom>
            <a:solidFill>
              <a:schemeClr val="tx2"/>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vert="horz" wrap="square" lIns="68562" tIns="68562" rIns="68562" bIns="0" numCol="1" rtlCol="0" anchor="t" anchorCtr="0" compatLnSpc="1">
              <a:prstTxWarp prst="textNoShape">
                <a:avLst/>
              </a:prstTxWarp>
            </a:bodyPr>
            <a:lstStyle/>
            <a:p>
              <a:pPr defTabSz="685595" eaLnBrk="0" fontAlgn="base" hangingPunct="0">
                <a:spcBef>
                  <a:spcPct val="0"/>
                </a:spcBef>
                <a:spcAft>
                  <a:spcPct val="0"/>
                </a:spcAft>
              </a:pPr>
              <a:r>
                <a:rPr lang="en-US" sz="900" b="1" dirty="0">
                  <a:solidFill>
                    <a:prstClr val="white"/>
                  </a:solidFill>
                  <a:latin typeface="Arial" charset="0"/>
                </a:rPr>
                <a:t>GPU Device</a:t>
              </a:r>
            </a:p>
          </p:txBody>
        </p:sp>
        <p:pic>
          <p:nvPicPr>
            <p:cNvPr id="1024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57956" y="1749125"/>
              <a:ext cx="761485" cy="73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8341" y="1749952"/>
              <a:ext cx="761485" cy="73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3" name="Group 202"/>
          <p:cNvGrpSpPr>
            <a:grpSpLocks noChangeAspect="1"/>
          </p:cNvGrpSpPr>
          <p:nvPr/>
        </p:nvGrpSpPr>
        <p:grpSpPr>
          <a:xfrm>
            <a:off x="6659324" y="1326085"/>
            <a:ext cx="1501472" cy="1028432"/>
            <a:chOff x="538163" y="1096963"/>
            <a:chExt cx="5564187" cy="5081587"/>
          </a:xfrm>
        </p:grpSpPr>
        <p:pic>
          <p:nvPicPr>
            <p:cNvPr id="204" name="Picture 2" descr="Picture1"/>
            <p:cNvPicPr>
              <a:picLocks noChangeAspect="1" noChangeArrowheads="1"/>
            </p:cNvPicPr>
            <p:nvPr>
              <p:custDataLst>
                <p:tags r:id="rId2"/>
              </p:custDataLst>
            </p:nvPr>
          </p:nvPicPr>
          <p:blipFill>
            <a:blip r:embed="rId8"/>
            <a:srcRect/>
            <a:stretch>
              <a:fillRect/>
            </a:stretch>
          </p:blipFill>
          <p:spPr bwMode="auto">
            <a:xfrm>
              <a:off x="538163" y="1096963"/>
              <a:ext cx="5564187" cy="5081587"/>
            </a:xfrm>
            <a:prstGeom prst="rect">
              <a:avLst/>
            </a:prstGeom>
            <a:noFill/>
            <a:ln w="9525">
              <a:noFill/>
              <a:miter lim="800000"/>
              <a:headEnd/>
              <a:tailEnd/>
            </a:ln>
            <a:effectLst/>
          </p:spPr>
        </p:pic>
        <p:sp>
          <p:nvSpPr>
            <p:cNvPr id="205" name="Rectangle 4"/>
            <p:cNvSpPr>
              <a:spLocks noChangeArrowheads="1"/>
            </p:cNvSpPr>
            <p:nvPr/>
          </p:nvSpPr>
          <p:spPr bwMode="auto">
            <a:xfrm>
              <a:off x="962025" y="1438275"/>
              <a:ext cx="4746625" cy="4370388"/>
            </a:xfrm>
            <a:prstGeom prst="rect">
              <a:avLst/>
            </a:prstGeom>
            <a:solidFill>
              <a:srgbClr val="ACCBFE">
                <a:alpha val="28999"/>
              </a:srgbClr>
            </a:solidFill>
            <a:ln w="38100" algn="ctr">
              <a:solidFill>
                <a:schemeClr val="accent1"/>
              </a:solidFill>
              <a:prstDash val="dash"/>
              <a:miter lim="800000"/>
              <a:headEnd/>
              <a:tailEnd/>
            </a:ln>
            <a:effectLst/>
          </p:spPr>
          <p:txBody>
            <a:bodyPr wrap="none" anchor="ctr"/>
            <a:lstStyle/>
            <a:p>
              <a:pPr defTabSz="685800" eaLnBrk="0" fontAlgn="base" hangingPunct="0">
                <a:spcBef>
                  <a:spcPct val="0"/>
                </a:spcBef>
                <a:spcAft>
                  <a:spcPct val="0"/>
                </a:spcAft>
              </a:pPr>
              <a:endParaRPr lang="en-US" sz="1350" dirty="0">
                <a:solidFill>
                  <a:prstClr val="black"/>
                </a:solidFill>
                <a:latin typeface="Arial" pitchFamily="34" charset="0"/>
              </a:endParaRPr>
            </a:p>
          </p:txBody>
        </p:sp>
        <p:sp>
          <p:nvSpPr>
            <p:cNvPr id="206" name="Rectangle 13"/>
            <p:cNvSpPr>
              <a:spLocks noChangeArrowheads="1"/>
            </p:cNvSpPr>
            <p:nvPr/>
          </p:nvSpPr>
          <p:spPr bwMode="auto">
            <a:xfrm>
              <a:off x="542925" y="1098550"/>
              <a:ext cx="398463" cy="5057775"/>
            </a:xfrm>
            <a:prstGeom prst="rect">
              <a:avLst/>
            </a:prstGeom>
            <a:solidFill>
              <a:schemeClr val="hlink">
                <a:alpha val="42000"/>
              </a:schemeClr>
            </a:solidFill>
            <a:ln w="9525" algn="ctr">
              <a:noFill/>
              <a:miter lim="800000"/>
              <a:headEnd/>
              <a:tailEnd/>
            </a:ln>
            <a:effectLst/>
          </p:spPr>
          <p:txBody>
            <a:bodyPr wrap="none" anchor="ctr"/>
            <a:lstStyle/>
            <a:p>
              <a:pPr defTabSz="685800" eaLnBrk="0" fontAlgn="base" hangingPunct="0">
                <a:spcBef>
                  <a:spcPct val="0"/>
                </a:spcBef>
                <a:spcAft>
                  <a:spcPct val="0"/>
                </a:spcAft>
              </a:pPr>
              <a:endParaRPr lang="en-US" sz="1350" dirty="0">
                <a:solidFill>
                  <a:prstClr val="black"/>
                </a:solidFill>
                <a:latin typeface="Arial" pitchFamily="34" charset="0"/>
              </a:endParaRPr>
            </a:p>
          </p:txBody>
        </p:sp>
        <p:sp>
          <p:nvSpPr>
            <p:cNvPr id="207" name="Rectangle 14"/>
            <p:cNvSpPr>
              <a:spLocks noChangeArrowheads="1"/>
            </p:cNvSpPr>
            <p:nvPr/>
          </p:nvSpPr>
          <p:spPr bwMode="auto">
            <a:xfrm>
              <a:off x="939800" y="5826125"/>
              <a:ext cx="4773613" cy="330200"/>
            </a:xfrm>
            <a:prstGeom prst="rect">
              <a:avLst/>
            </a:prstGeom>
            <a:solidFill>
              <a:schemeClr val="hlink">
                <a:alpha val="42000"/>
              </a:schemeClr>
            </a:solidFill>
            <a:ln w="9525" algn="ctr">
              <a:noFill/>
              <a:miter lim="800000"/>
              <a:headEnd/>
              <a:tailEnd/>
            </a:ln>
            <a:effectLst/>
          </p:spPr>
          <p:txBody>
            <a:bodyPr wrap="none" anchor="ctr"/>
            <a:lstStyle/>
            <a:p>
              <a:pPr defTabSz="685800" eaLnBrk="0" fontAlgn="base" hangingPunct="0">
                <a:spcBef>
                  <a:spcPct val="0"/>
                </a:spcBef>
                <a:spcAft>
                  <a:spcPct val="0"/>
                </a:spcAft>
              </a:pPr>
              <a:endParaRPr lang="en-US" sz="1350" dirty="0">
                <a:solidFill>
                  <a:prstClr val="black"/>
                </a:solidFill>
                <a:latin typeface="Arial" pitchFamily="34" charset="0"/>
              </a:endParaRPr>
            </a:p>
          </p:txBody>
        </p:sp>
        <p:sp>
          <p:nvSpPr>
            <p:cNvPr id="208" name="Rectangle 15"/>
            <p:cNvSpPr>
              <a:spLocks noChangeArrowheads="1"/>
            </p:cNvSpPr>
            <p:nvPr/>
          </p:nvSpPr>
          <p:spPr bwMode="auto">
            <a:xfrm>
              <a:off x="5718175" y="1098550"/>
              <a:ext cx="363538" cy="5060950"/>
            </a:xfrm>
            <a:prstGeom prst="rect">
              <a:avLst/>
            </a:prstGeom>
            <a:solidFill>
              <a:schemeClr val="hlink">
                <a:alpha val="42000"/>
              </a:schemeClr>
            </a:solidFill>
            <a:ln w="9525" algn="ctr">
              <a:noFill/>
              <a:miter lim="800000"/>
              <a:headEnd/>
              <a:tailEnd/>
            </a:ln>
            <a:effectLst/>
          </p:spPr>
          <p:txBody>
            <a:bodyPr wrap="none" anchor="ctr"/>
            <a:lstStyle/>
            <a:p>
              <a:pPr defTabSz="685800" eaLnBrk="0" fontAlgn="base" hangingPunct="0">
                <a:spcBef>
                  <a:spcPct val="0"/>
                </a:spcBef>
                <a:spcAft>
                  <a:spcPct val="0"/>
                </a:spcAft>
              </a:pPr>
              <a:endParaRPr lang="en-US" sz="1350" dirty="0">
                <a:solidFill>
                  <a:prstClr val="black"/>
                </a:solidFill>
                <a:latin typeface="Arial" pitchFamily="34" charset="0"/>
              </a:endParaRPr>
            </a:p>
          </p:txBody>
        </p:sp>
        <p:sp>
          <p:nvSpPr>
            <p:cNvPr id="209" name="Rectangle 16"/>
            <p:cNvSpPr>
              <a:spLocks noChangeArrowheads="1"/>
            </p:cNvSpPr>
            <p:nvPr/>
          </p:nvSpPr>
          <p:spPr bwMode="auto">
            <a:xfrm>
              <a:off x="939800" y="1098550"/>
              <a:ext cx="4773613" cy="330200"/>
            </a:xfrm>
            <a:prstGeom prst="rect">
              <a:avLst/>
            </a:prstGeom>
            <a:solidFill>
              <a:schemeClr val="hlink">
                <a:alpha val="42000"/>
              </a:schemeClr>
            </a:solidFill>
            <a:ln w="9525" algn="ctr">
              <a:noFill/>
              <a:miter lim="800000"/>
              <a:headEnd/>
              <a:tailEnd/>
            </a:ln>
            <a:effectLst/>
          </p:spPr>
          <p:txBody>
            <a:bodyPr wrap="none" anchor="ctr"/>
            <a:lstStyle/>
            <a:p>
              <a:pPr defTabSz="685800" eaLnBrk="0" fontAlgn="base" hangingPunct="0">
                <a:spcBef>
                  <a:spcPct val="0"/>
                </a:spcBef>
                <a:spcAft>
                  <a:spcPct val="0"/>
                </a:spcAft>
              </a:pPr>
              <a:endParaRPr lang="en-US" sz="1350" dirty="0">
                <a:solidFill>
                  <a:prstClr val="black"/>
                </a:solidFill>
                <a:latin typeface="Arial" pitchFamily="34" charset="0"/>
              </a:endParaRPr>
            </a:p>
          </p:txBody>
        </p:sp>
      </p:grpSp>
      <p:grpSp>
        <p:nvGrpSpPr>
          <p:cNvPr id="25" name="Group 24"/>
          <p:cNvGrpSpPr/>
          <p:nvPr/>
        </p:nvGrpSpPr>
        <p:grpSpPr>
          <a:xfrm>
            <a:off x="6656185" y="1325360"/>
            <a:ext cx="1499042" cy="1033815"/>
            <a:chOff x="6656728" y="1234407"/>
            <a:chExt cx="1499432" cy="1378779"/>
          </a:xfrm>
        </p:grpSpPr>
        <p:sp>
          <p:nvSpPr>
            <p:cNvPr id="196" name="Rectangle 195"/>
            <p:cNvSpPr/>
            <p:nvPr/>
          </p:nvSpPr>
          <p:spPr bwMode="auto">
            <a:xfrm>
              <a:off x="6656728" y="1234407"/>
              <a:ext cx="1499432" cy="1365172"/>
            </a:xfrm>
            <a:prstGeom prst="rect">
              <a:avLst/>
            </a:prstGeom>
            <a:solidFill>
              <a:schemeClr val="tx2"/>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vert="horz" wrap="square" lIns="68562" tIns="68562" rIns="68562" bIns="0" numCol="1" rtlCol="0" anchor="t" anchorCtr="0" compatLnSpc="1">
              <a:prstTxWarp prst="textNoShape">
                <a:avLst/>
              </a:prstTxWarp>
            </a:bodyPr>
            <a:lstStyle/>
            <a:p>
              <a:pPr defTabSz="685595" eaLnBrk="0" fontAlgn="base" hangingPunct="0">
                <a:spcBef>
                  <a:spcPct val="0"/>
                </a:spcBef>
                <a:spcAft>
                  <a:spcPct val="0"/>
                </a:spcAft>
              </a:pPr>
              <a:r>
                <a:rPr lang="en-US" sz="900" b="1" dirty="0">
                  <a:solidFill>
                    <a:prstClr val="white"/>
                  </a:solidFill>
                  <a:latin typeface="Arial" charset="0"/>
                </a:rPr>
                <a:t>FPGA Device</a:t>
              </a:r>
            </a:p>
          </p:txBody>
        </p:sp>
        <p:pic>
          <p:nvPicPr>
            <p:cNvPr id="102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8113" y="1479114"/>
              <a:ext cx="480101" cy="58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17457" y="1479114"/>
              <a:ext cx="858696" cy="35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18113" y="2022502"/>
              <a:ext cx="614530" cy="589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98535" y="1929225"/>
              <a:ext cx="290804" cy="68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0"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43125" y="1930070"/>
              <a:ext cx="290804" cy="68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85349" y="1930070"/>
              <a:ext cx="290804" cy="68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4" name="Rectangle 213"/>
          <p:cNvSpPr/>
          <p:nvPr/>
        </p:nvSpPr>
        <p:spPr bwMode="auto">
          <a:xfrm>
            <a:off x="1325534" y="1136407"/>
            <a:ext cx="914162" cy="414159"/>
          </a:xfrm>
          <a:prstGeom prst="rect">
            <a:avLst/>
          </a:prstGeom>
          <a:solidFill>
            <a:srgbClr val="006CBE"/>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vert="horz" wrap="square" lIns="68562" tIns="68562" rIns="68562" bIns="0" numCol="1" rtlCol="0" anchor="ctr" anchorCtr="0" compatLnSpc="1">
            <a:prstTxWarp prst="textNoShape">
              <a:avLst/>
            </a:prstTxWarp>
          </a:bodyPr>
          <a:lstStyle/>
          <a:p>
            <a:pPr defTabSz="685595" eaLnBrk="0" fontAlgn="base" hangingPunct="0">
              <a:spcBef>
                <a:spcPct val="0"/>
              </a:spcBef>
              <a:spcAft>
                <a:spcPct val="0"/>
              </a:spcAft>
            </a:pPr>
            <a:r>
              <a:rPr lang="en-US" sz="825" b="1" dirty="0">
                <a:solidFill>
                  <a:prstClr val="white"/>
                </a:solidFill>
                <a:latin typeface="Arial" charset="0"/>
              </a:rPr>
              <a:t>Host Memory</a:t>
            </a:r>
          </a:p>
        </p:txBody>
      </p:sp>
      <p:sp>
        <p:nvSpPr>
          <p:cNvPr id="215" name="Rectangle 214"/>
          <p:cNvSpPr/>
          <p:nvPr/>
        </p:nvSpPr>
        <p:spPr bwMode="auto">
          <a:xfrm>
            <a:off x="1325534" y="2496819"/>
            <a:ext cx="914162" cy="414159"/>
          </a:xfrm>
          <a:prstGeom prst="rect">
            <a:avLst/>
          </a:prstGeom>
          <a:solidFill>
            <a:srgbClr val="006CBE"/>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vert="horz" wrap="square" lIns="68562" tIns="68562" rIns="68562" bIns="0" numCol="1" rtlCol="0" anchor="ctr" anchorCtr="0" compatLnSpc="1">
            <a:prstTxWarp prst="textNoShape">
              <a:avLst/>
            </a:prstTxWarp>
          </a:bodyPr>
          <a:lstStyle/>
          <a:p>
            <a:pPr defTabSz="685595" eaLnBrk="0" fontAlgn="base" hangingPunct="0">
              <a:spcBef>
                <a:spcPct val="0"/>
              </a:spcBef>
              <a:spcAft>
                <a:spcPct val="0"/>
              </a:spcAft>
            </a:pPr>
            <a:r>
              <a:rPr lang="en-US" sz="825" b="1" dirty="0">
                <a:solidFill>
                  <a:prstClr val="white"/>
                </a:solidFill>
                <a:latin typeface="Arial" charset="0"/>
              </a:rPr>
              <a:t>Global Memory</a:t>
            </a:r>
          </a:p>
        </p:txBody>
      </p:sp>
      <p:cxnSp>
        <p:nvCxnSpPr>
          <p:cNvPr id="216" name="Elbow Connector 17"/>
          <p:cNvCxnSpPr/>
          <p:nvPr/>
        </p:nvCxnSpPr>
        <p:spPr bwMode="auto">
          <a:xfrm>
            <a:off x="1781105" y="1550565"/>
            <a:ext cx="3024" cy="113599"/>
          </a:xfrm>
          <a:prstGeom prst="straightConnector1">
            <a:avLst/>
          </a:prstGeom>
          <a:solidFill>
            <a:schemeClr val="accent1"/>
          </a:solidFill>
          <a:ln w="25400" cap="flat" cmpd="sng" algn="ctr">
            <a:solidFill>
              <a:schemeClr val="tx1"/>
            </a:solidFill>
            <a:prstDash val="solid"/>
            <a:round/>
            <a:headEnd type="stealth" w="lg" len="sm"/>
            <a:tailEnd type="stealth" w="lg" len="sm"/>
          </a:ln>
          <a:effectLst/>
        </p:spPr>
      </p:cxnSp>
      <p:cxnSp>
        <p:nvCxnSpPr>
          <p:cNvPr id="217" name="Elbow Connector 17"/>
          <p:cNvCxnSpPr/>
          <p:nvPr/>
        </p:nvCxnSpPr>
        <p:spPr bwMode="auto">
          <a:xfrm flipH="1">
            <a:off x="1781105" y="2389836"/>
            <a:ext cx="3024" cy="106985"/>
          </a:xfrm>
          <a:prstGeom prst="straightConnector1">
            <a:avLst/>
          </a:prstGeom>
          <a:solidFill>
            <a:schemeClr val="accent1"/>
          </a:solidFill>
          <a:ln w="25400" cap="flat" cmpd="sng" algn="ctr">
            <a:solidFill>
              <a:schemeClr val="tx1"/>
            </a:solidFill>
            <a:prstDash val="solid"/>
            <a:round/>
            <a:headEnd type="stealth" w="lg" len="sm"/>
            <a:tailEnd type="stealth" w="lg" len="sm"/>
          </a:ln>
          <a:effectLst/>
        </p:spPr>
      </p:cxnSp>
      <p:cxnSp>
        <p:nvCxnSpPr>
          <p:cNvPr id="221" name="Elbow Connector 17"/>
          <p:cNvCxnSpPr>
            <a:stCxn id="14" idx="0"/>
            <a:endCxn id="215" idx="3"/>
          </p:cNvCxnSpPr>
          <p:nvPr/>
        </p:nvCxnSpPr>
        <p:spPr bwMode="auto">
          <a:xfrm rot="16200000" flipH="1" flipV="1">
            <a:off x="2833937" y="727474"/>
            <a:ext cx="1382185" cy="2570666"/>
          </a:xfrm>
          <a:prstGeom prst="bentConnector4">
            <a:avLst>
              <a:gd name="adj1" fmla="val -12401"/>
              <a:gd name="adj2" fmla="val 67158"/>
            </a:avLst>
          </a:prstGeom>
          <a:solidFill>
            <a:schemeClr val="accent1"/>
          </a:solidFill>
          <a:ln w="25400" cap="flat" cmpd="sng" algn="ctr">
            <a:solidFill>
              <a:schemeClr val="tx1"/>
            </a:solidFill>
            <a:prstDash val="solid"/>
            <a:round/>
            <a:headEnd type="stealth" w="lg" len="sm"/>
            <a:tailEnd type="stealth" w="lg" len="sm"/>
          </a:ln>
          <a:effectLst/>
        </p:spPr>
      </p:cxnSp>
      <p:cxnSp>
        <p:nvCxnSpPr>
          <p:cNvPr id="225" name="Elbow Connector 17"/>
          <p:cNvCxnSpPr>
            <a:stCxn id="209" idx="0"/>
            <a:endCxn id="14" idx="0"/>
          </p:cNvCxnSpPr>
          <p:nvPr/>
        </p:nvCxnSpPr>
        <p:spPr bwMode="auto">
          <a:xfrm rot="16200000" flipV="1">
            <a:off x="6108724" y="23354"/>
            <a:ext cx="4691" cy="2601411"/>
          </a:xfrm>
          <a:prstGeom prst="bentConnector3">
            <a:avLst>
              <a:gd name="adj1" fmla="val 3753508"/>
            </a:avLst>
          </a:prstGeom>
          <a:solidFill>
            <a:schemeClr val="accent1"/>
          </a:solidFill>
          <a:ln w="25400" cap="flat" cmpd="sng" algn="ctr">
            <a:solidFill>
              <a:schemeClr val="tx1"/>
            </a:solidFill>
            <a:prstDash val="solid"/>
            <a:round/>
            <a:headEnd type="stealth" w="lg" len="sm"/>
            <a:tailEnd type="stealth" w="lg" len="sm"/>
          </a:ln>
          <a:effectLst/>
        </p:spPr>
      </p:cxnSp>
      <p:pic>
        <p:nvPicPr>
          <p:cNvPr id="48" name="Picture 4"/>
          <p:cNvPicPr>
            <a:picLocks noChangeAspect="1" noChangeArrowheads="1"/>
          </p:cNvPicPr>
          <p:nvPr/>
        </p:nvPicPr>
        <p:blipFill>
          <a:blip r:embed="rId13">
            <a:clrChange>
              <a:clrFrom>
                <a:srgbClr val="FDFDFD"/>
              </a:clrFrom>
              <a:clrTo>
                <a:srgbClr val="FDFDFD">
                  <a:alpha val="0"/>
                </a:srgbClr>
              </a:clrTo>
            </a:clrChange>
          </a:blip>
          <a:srcRect/>
          <a:stretch>
            <a:fillRect/>
          </a:stretch>
        </p:blipFill>
        <p:spPr bwMode="auto">
          <a:xfrm>
            <a:off x="6400324" y="3743967"/>
            <a:ext cx="2220113" cy="758923"/>
          </a:xfrm>
          <a:prstGeom prst="rect">
            <a:avLst/>
          </a:prstGeom>
          <a:noFill/>
          <a:ln w="9525">
            <a:noFill/>
            <a:miter lim="800000"/>
            <a:headEnd/>
            <a:tailEnd/>
          </a:ln>
        </p:spPr>
      </p:pic>
      <p:pic>
        <p:nvPicPr>
          <p:cNvPr id="49"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9244" y="3040926"/>
            <a:ext cx="2337051" cy="111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CF372832-F493-428D-8ED1-86672C5EE39E}"/>
              </a:ext>
            </a:extLst>
          </p:cNvPr>
          <p:cNvSpPr txBox="1"/>
          <p:nvPr/>
        </p:nvSpPr>
        <p:spPr>
          <a:xfrm>
            <a:off x="7424926" y="704098"/>
            <a:ext cx="1564531" cy="169277"/>
          </a:xfrm>
          <a:prstGeom prst="rect">
            <a:avLst/>
          </a:prstGeom>
          <a:noFill/>
        </p:spPr>
        <p:txBody>
          <a:bodyPr vert="horz" wrap="none" lIns="0" tIns="0" rIns="0" bIns="0" rtlCol="0">
            <a:spAutoFit/>
          </a:bodyPr>
          <a:lstStyle/>
          <a:p>
            <a:r>
              <a:rPr lang="en-US" sz="1100" dirty="0">
                <a:solidFill>
                  <a:srgbClr val="003C71"/>
                </a:solidFill>
              </a:rPr>
              <a:t>CU = Computational Unit</a:t>
            </a:r>
          </a:p>
        </p:txBody>
      </p:sp>
      <p:sp>
        <p:nvSpPr>
          <p:cNvPr id="50" name="TextBox 49">
            <a:extLst>
              <a:ext uri="{FF2B5EF4-FFF2-40B4-BE49-F238E27FC236}">
                <a16:creationId xmlns:a16="http://schemas.microsoft.com/office/drawing/2014/main" id="{2E1D558F-EA56-4CF1-B93E-3BA68DC256F2}"/>
              </a:ext>
            </a:extLst>
          </p:cNvPr>
          <p:cNvSpPr txBox="1"/>
          <p:nvPr/>
        </p:nvSpPr>
        <p:spPr>
          <a:xfrm>
            <a:off x="5996927" y="857101"/>
            <a:ext cx="455253" cy="169277"/>
          </a:xfrm>
          <a:prstGeom prst="rect">
            <a:avLst/>
          </a:prstGeom>
          <a:noFill/>
        </p:spPr>
        <p:txBody>
          <a:bodyPr vert="horz" wrap="none" lIns="0" tIns="0" rIns="0" bIns="0" rtlCol="0">
            <a:spAutoFit/>
          </a:bodyPr>
          <a:lstStyle/>
          <a:p>
            <a:r>
              <a:rPr lang="en-US" sz="1100" dirty="0">
                <a:solidFill>
                  <a:srgbClr val="003C71"/>
                </a:solidFill>
              </a:rPr>
              <a:t>kernels</a:t>
            </a:r>
          </a:p>
        </p:txBody>
      </p:sp>
      <p:cxnSp>
        <p:nvCxnSpPr>
          <p:cNvPr id="7" name="Straight Arrow Connector 6">
            <a:extLst>
              <a:ext uri="{FF2B5EF4-FFF2-40B4-BE49-F238E27FC236}">
                <a16:creationId xmlns:a16="http://schemas.microsoft.com/office/drawing/2014/main" id="{AE984F64-F55C-4B52-89F8-C90C7C25B174}"/>
              </a:ext>
            </a:extLst>
          </p:cNvPr>
          <p:cNvCxnSpPr>
            <a:cxnSpLocks/>
          </p:cNvCxnSpPr>
          <p:nvPr/>
        </p:nvCxnSpPr>
        <p:spPr>
          <a:xfrm flipH="1">
            <a:off x="4606041" y="1056835"/>
            <a:ext cx="1515857" cy="502556"/>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B212AA99-9855-4F67-84A7-1497AEA190C8}"/>
              </a:ext>
            </a:extLst>
          </p:cNvPr>
          <p:cNvCxnSpPr>
            <a:cxnSpLocks/>
          </p:cNvCxnSpPr>
          <p:nvPr/>
        </p:nvCxnSpPr>
        <p:spPr>
          <a:xfrm flipH="1">
            <a:off x="5258030" y="1082049"/>
            <a:ext cx="888921" cy="437465"/>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68E4432-A3A9-47FD-B2AA-36805830F4A6}"/>
              </a:ext>
            </a:extLst>
          </p:cNvPr>
          <p:cNvCxnSpPr>
            <a:cxnSpLocks/>
          </p:cNvCxnSpPr>
          <p:nvPr/>
        </p:nvCxnSpPr>
        <p:spPr>
          <a:xfrm>
            <a:off x="6254046" y="1082049"/>
            <a:ext cx="603784" cy="609270"/>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C14CA3-C911-4B7C-B7D7-439517B7763E}"/>
              </a:ext>
            </a:extLst>
          </p:cNvPr>
          <p:cNvCxnSpPr>
            <a:cxnSpLocks/>
          </p:cNvCxnSpPr>
          <p:nvPr/>
        </p:nvCxnSpPr>
        <p:spPr>
          <a:xfrm>
            <a:off x="6263471" y="1070994"/>
            <a:ext cx="1218138" cy="505679"/>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2A27A7D0-AD45-46DA-AC79-AEE427049EB2}"/>
              </a:ext>
            </a:extLst>
          </p:cNvPr>
          <p:cNvCxnSpPr>
            <a:cxnSpLocks/>
          </p:cNvCxnSpPr>
          <p:nvPr/>
        </p:nvCxnSpPr>
        <p:spPr>
          <a:xfrm>
            <a:off x="6272896" y="1059939"/>
            <a:ext cx="863886" cy="1122213"/>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35F20919-7D51-4D2F-8B54-272D9D25F4B1}"/>
              </a:ext>
            </a:extLst>
          </p:cNvPr>
          <p:cNvCxnSpPr>
            <a:cxnSpLocks/>
          </p:cNvCxnSpPr>
          <p:nvPr/>
        </p:nvCxnSpPr>
        <p:spPr>
          <a:xfrm>
            <a:off x="6282321" y="1048884"/>
            <a:ext cx="1166123" cy="1049751"/>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E6F2C46C-E16B-439E-9094-7EDC6814F228}"/>
              </a:ext>
            </a:extLst>
          </p:cNvPr>
          <p:cNvCxnSpPr>
            <a:cxnSpLocks/>
          </p:cNvCxnSpPr>
          <p:nvPr/>
        </p:nvCxnSpPr>
        <p:spPr>
          <a:xfrm>
            <a:off x="6291746" y="1037829"/>
            <a:ext cx="1385822" cy="1026722"/>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407EC92-CA60-4022-81A0-513796FB12D1}"/>
              </a:ext>
            </a:extLst>
          </p:cNvPr>
          <p:cNvCxnSpPr>
            <a:cxnSpLocks/>
          </p:cNvCxnSpPr>
          <p:nvPr/>
        </p:nvCxnSpPr>
        <p:spPr>
          <a:xfrm>
            <a:off x="6301171" y="1026774"/>
            <a:ext cx="1652152" cy="1071465"/>
          </a:xfrm>
          <a:prstGeom prst="straightConnector1">
            <a:avLst/>
          </a:prstGeom>
          <a:ln>
            <a:solidFill>
              <a:schemeClr val="accent5">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081858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18" y="66354"/>
            <a:ext cx="8225315" cy="868454"/>
          </a:xfrm>
        </p:spPr>
        <p:txBody>
          <a:bodyPr/>
          <a:lstStyle/>
          <a:p>
            <a:r>
              <a:rPr lang="en-US" sz="2400" dirty="0"/>
              <a:t>Intel FPGA SW Developer’s Kit for OpenCL™ Flow</a:t>
            </a:r>
          </a:p>
        </p:txBody>
      </p:sp>
      <p:sp>
        <p:nvSpPr>
          <p:cNvPr id="4" name="Slide Number Placeholder 3"/>
          <p:cNvSpPr>
            <a:spLocks noGrp="1"/>
          </p:cNvSpPr>
          <p:nvPr>
            <p:ph type="sldNum" sz="quarter" idx="10"/>
          </p:nvPr>
        </p:nvSpPr>
        <p:spPr/>
        <p:txBody>
          <a:bodyPr/>
          <a:lstStyle/>
          <a:p>
            <a:pPr>
              <a:defRPr/>
            </a:pPr>
            <a:fld id="{29BD3633-7A79-4899-981C-57CF7336BC8A}" type="slidenum">
              <a:rPr lang="en-US" smtClean="0"/>
              <a:pPr>
                <a:defRPr/>
              </a:pPr>
              <a:t>38</a:t>
            </a:fld>
            <a:endParaRPr lang="en-US" dirty="0"/>
          </a:p>
        </p:txBody>
      </p:sp>
      <p:sp>
        <p:nvSpPr>
          <p:cNvPr id="3" name="Content Placeholder 2"/>
          <p:cNvSpPr>
            <a:spLocks noGrp="1"/>
          </p:cNvSpPr>
          <p:nvPr>
            <p:ph sz="quarter" idx="11"/>
          </p:nvPr>
        </p:nvSpPr>
        <p:spPr>
          <a:xfrm>
            <a:off x="458271" y="843132"/>
            <a:ext cx="8524607" cy="3893274"/>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pPr>
              <a:buFont typeface="Arial" panose="020B0604020202020204" pitchFamily="34" charset="0"/>
              <a:buChar char="•"/>
            </a:pPr>
            <a:r>
              <a:rPr lang="en-US" dirty="0"/>
              <a:t>Kernel compiler:</a:t>
            </a:r>
          </a:p>
          <a:p>
            <a:pPr lvl="1"/>
            <a:r>
              <a:rPr lang="en-US" dirty="0"/>
              <a:t>Optimized pipelines from C/C++</a:t>
            </a:r>
          </a:p>
          <a:p>
            <a:pPr>
              <a:buFont typeface="Arial" panose="020B0604020202020204" pitchFamily="34" charset="0"/>
              <a:buChar char="•"/>
            </a:pPr>
            <a:r>
              <a:rPr lang="en-US" dirty="0"/>
              <a:t>Board support package: (created by hardware developer)</a:t>
            </a:r>
          </a:p>
          <a:p>
            <a:pPr lvl="1"/>
            <a:r>
              <a:rPr lang="en-US" dirty="0"/>
              <a:t>Timing closure, pinouts, periphery planning – we’ve got it covered</a:t>
            </a:r>
          </a:p>
          <a:p>
            <a:pPr>
              <a:buFont typeface="Arial" panose="020B0604020202020204" pitchFamily="34" charset="0"/>
              <a:buChar char="•"/>
            </a:pPr>
            <a:r>
              <a:rPr lang="en-US" dirty="0"/>
              <a:t>System integrator: (Quartus runs behind the scenes)</a:t>
            </a:r>
          </a:p>
          <a:p>
            <a:pPr lvl="1"/>
            <a:r>
              <a:rPr lang="en-US" dirty="0"/>
              <a:t>Optimized I/O interconnects</a:t>
            </a:r>
          </a:p>
        </p:txBody>
      </p:sp>
      <p:sp>
        <p:nvSpPr>
          <p:cNvPr id="5" name="Flowchart: Multidocument 4"/>
          <p:cNvSpPr/>
          <p:nvPr/>
        </p:nvSpPr>
        <p:spPr bwMode="auto">
          <a:xfrm>
            <a:off x="163593" y="1971084"/>
            <a:ext cx="887719" cy="854739"/>
          </a:xfrm>
          <a:prstGeom prst="flowChartMultidocumen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68562" tIns="34281" rIns="68562" bIns="34281" numCol="1" rtlCol="0" anchor="t" anchorCtr="0" compatLnSpc="1">
            <a:prstTxWarp prst="textNoShape">
              <a:avLst/>
            </a:prstTxWarp>
          </a:bodyPr>
          <a:lstStyle/>
          <a:p>
            <a:pPr defTabSz="685628"/>
            <a:r>
              <a:rPr lang="en-US" sz="1050" dirty="0">
                <a:latin typeface="Arial" charset="0"/>
              </a:rPr>
              <a:t>foo.cl</a:t>
            </a:r>
            <a:endParaRPr lang="en-US" sz="1050" dirty="0">
              <a:solidFill>
                <a:schemeClr val="tx1"/>
              </a:solidFill>
              <a:latin typeface="Arial" charset="0"/>
            </a:endParaRPr>
          </a:p>
        </p:txBody>
      </p:sp>
      <p:sp>
        <p:nvSpPr>
          <p:cNvPr id="6" name="Right Arrow 5"/>
          <p:cNvSpPr/>
          <p:nvPr/>
        </p:nvSpPr>
        <p:spPr bwMode="auto">
          <a:xfrm>
            <a:off x="1112950" y="2182478"/>
            <a:ext cx="539216" cy="43194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68562" tIns="34281" rIns="68562" bIns="34281" numCol="1" rtlCol="0" anchor="t" anchorCtr="0" compatLnSpc="1">
            <a:prstTxWarp prst="textNoShape">
              <a:avLst/>
            </a:prstTxWarp>
          </a:bodyPr>
          <a:lstStyle/>
          <a:p>
            <a:pPr defTabSz="685628"/>
            <a:endParaRPr lang="en-US" sz="1350">
              <a:solidFill>
                <a:schemeClr val="tx1"/>
              </a:solidFill>
              <a:latin typeface="Arial" charset="0"/>
            </a:endParaRPr>
          </a:p>
        </p:txBody>
      </p:sp>
      <p:sp>
        <p:nvSpPr>
          <p:cNvPr id="8" name="Flowchart: Process 7"/>
          <p:cNvSpPr/>
          <p:nvPr/>
        </p:nvSpPr>
        <p:spPr bwMode="auto">
          <a:xfrm>
            <a:off x="1713810" y="2065923"/>
            <a:ext cx="1357145" cy="665053"/>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62" tIns="34281" rIns="68562" bIns="34281" numCol="1" rtlCol="0" anchor="ctr" anchorCtr="0" compatLnSpc="1">
            <a:prstTxWarp prst="textNoShape">
              <a:avLst/>
            </a:prstTxWarp>
          </a:bodyPr>
          <a:lstStyle/>
          <a:p>
            <a:pPr algn="ctr" defTabSz="685628"/>
            <a:r>
              <a:rPr lang="en-US" sz="1350" b="1" dirty="0">
                <a:solidFill>
                  <a:schemeClr val="tx1"/>
                </a:solidFill>
                <a:latin typeface="Arial" charset="0"/>
              </a:rPr>
              <a:t>Compiler</a:t>
            </a:r>
          </a:p>
        </p:txBody>
      </p:sp>
      <p:sp>
        <p:nvSpPr>
          <p:cNvPr id="11" name="Bent Arrow 10"/>
          <p:cNvSpPr/>
          <p:nvPr/>
        </p:nvSpPr>
        <p:spPr bwMode="auto">
          <a:xfrm rot="5400000">
            <a:off x="4191956" y="289224"/>
            <a:ext cx="619745" cy="2851379"/>
          </a:xfrm>
          <a:prstGeom prst="ben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62" tIns="34281" rIns="68562" bIns="34281" numCol="1" rtlCol="0" anchor="t" anchorCtr="0" compatLnSpc="1">
            <a:prstTxWarp prst="textNoShape">
              <a:avLst/>
            </a:prstTxWarp>
          </a:bodyPr>
          <a:lstStyle/>
          <a:p>
            <a:pPr defTabSz="685628"/>
            <a:endParaRPr lang="en-US" sz="1350">
              <a:solidFill>
                <a:schemeClr val="tx1"/>
              </a:solidFill>
              <a:latin typeface="Arial" charset="0"/>
            </a:endParaRPr>
          </a:p>
        </p:txBody>
      </p:sp>
      <p:grpSp>
        <p:nvGrpSpPr>
          <p:cNvPr id="14" name="Group 13"/>
          <p:cNvGrpSpPr/>
          <p:nvPr/>
        </p:nvGrpSpPr>
        <p:grpSpPr>
          <a:xfrm>
            <a:off x="1716504" y="1182895"/>
            <a:ext cx="1410964" cy="848711"/>
            <a:chOff x="1534722" y="1719542"/>
            <a:chExt cx="1411699" cy="1131908"/>
          </a:xfrm>
        </p:grpSpPr>
        <p:grpSp>
          <p:nvGrpSpPr>
            <p:cNvPr id="10" name="Group 9"/>
            <p:cNvGrpSpPr/>
            <p:nvPr/>
          </p:nvGrpSpPr>
          <p:grpSpPr>
            <a:xfrm>
              <a:off x="1573285" y="1719542"/>
              <a:ext cx="1275334" cy="841720"/>
              <a:chOff x="983234" y="1314958"/>
              <a:chExt cx="5715000" cy="3771900"/>
            </a:xfrm>
          </p:grpSpPr>
          <p:pic>
            <p:nvPicPr>
              <p:cNvPr id="3075" name="Picture 3" descr="C:\Users\jfreeman\Pictures\12089339-computer-board-made-of-puzzle--technology-concept-background.jpg"/>
              <p:cNvPicPr>
                <a:picLocks noChangeAspect="1" noChangeArrowheads="1"/>
              </p:cNvPicPr>
              <p:nvPr>
                <p:custDataLst>
                  <p:tags r:id="rId2"/>
                </p:custDataLst>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83234" y="1314958"/>
                <a:ext cx="5715000" cy="37719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auto">
              <a:xfrm>
                <a:off x="2258568" y="2642616"/>
                <a:ext cx="3108960" cy="958593"/>
              </a:xfrm>
              <a:prstGeom prst="rect">
                <a:avLst/>
              </a:prstGeom>
              <a:solidFill>
                <a:schemeClr val="bg1"/>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grpSp>
        <p:sp>
          <p:nvSpPr>
            <p:cNvPr id="12" name="TextBox 11"/>
            <p:cNvSpPr txBox="1"/>
            <p:nvPr/>
          </p:nvSpPr>
          <p:spPr>
            <a:xfrm>
              <a:off x="1534722" y="2543594"/>
              <a:ext cx="1411699" cy="307856"/>
            </a:xfrm>
            <a:prstGeom prst="rect">
              <a:avLst/>
            </a:prstGeom>
            <a:noFill/>
          </p:spPr>
          <p:txBody>
            <a:bodyPr wrap="none" rtlCol="0">
              <a:spAutoFit/>
            </a:bodyPr>
            <a:lstStyle/>
            <a:p>
              <a:r>
                <a:rPr lang="en-US" sz="900" dirty="0"/>
                <a:t>Board Support Package</a:t>
              </a:r>
            </a:p>
          </p:txBody>
        </p:sp>
      </p:grpSp>
      <p:pic>
        <p:nvPicPr>
          <p:cNvPr id="3077" name="Picture 5" descr="http://www.glewengineering.com/Portals/72985/images/iStock_000014172327XSmall.jpg"/>
          <p:cNvPicPr>
            <a:picLocks noChangeAspect="1" noChangeArrowheads="1"/>
          </p:cNvPicPr>
          <p:nvPr/>
        </p:nvPicPr>
        <p:blipFill>
          <a:blip r:embed="rId6"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605500" y="1983709"/>
            <a:ext cx="1108895" cy="82949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bwMode="auto">
          <a:xfrm>
            <a:off x="3132594" y="2182478"/>
            <a:ext cx="539216" cy="431942"/>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62" tIns="34281" rIns="68562" bIns="34281" numCol="1" rtlCol="0" anchor="t" anchorCtr="0" compatLnSpc="1">
            <a:prstTxWarp prst="textNoShape">
              <a:avLst/>
            </a:prstTxWarp>
          </a:bodyPr>
          <a:lstStyle/>
          <a:p>
            <a:pPr defTabSz="685628"/>
            <a:endParaRPr lang="en-US" sz="1350">
              <a:solidFill>
                <a:schemeClr val="tx1"/>
              </a:solidFill>
              <a:latin typeface="Arial" charset="0"/>
            </a:endParaRPr>
          </a:p>
        </p:txBody>
      </p:sp>
      <p:sp>
        <p:nvSpPr>
          <p:cNvPr id="13" name="TextBox 12"/>
          <p:cNvSpPr txBox="1"/>
          <p:nvPr/>
        </p:nvSpPr>
        <p:spPr>
          <a:xfrm>
            <a:off x="3544069" y="2730976"/>
            <a:ext cx="1122423" cy="300082"/>
          </a:xfrm>
          <a:prstGeom prst="rect">
            <a:avLst/>
          </a:prstGeom>
          <a:noFill/>
        </p:spPr>
        <p:txBody>
          <a:bodyPr wrap="none" rtlCol="0">
            <a:spAutoFit/>
          </a:bodyPr>
          <a:lstStyle/>
          <a:p>
            <a:r>
              <a:rPr lang="en-US" sz="1350" dirty="0"/>
              <a:t>HDL IP Core</a:t>
            </a:r>
          </a:p>
        </p:txBody>
      </p:sp>
      <p:sp>
        <p:nvSpPr>
          <p:cNvPr id="20" name="Flowchart: Process 19"/>
          <p:cNvSpPr/>
          <p:nvPr/>
        </p:nvSpPr>
        <p:spPr bwMode="auto">
          <a:xfrm>
            <a:off x="5248944" y="2065923"/>
            <a:ext cx="1357145" cy="665053"/>
          </a:xfrm>
          <a:prstGeom prst="flowChartProcess">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2" tIns="34281" rIns="68562" bIns="34281" numCol="1" rtlCol="0" anchor="ctr" anchorCtr="0" compatLnSpc="1">
            <a:prstTxWarp prst="textNoShape">
              <a:avLst/>
            </a:prstTxWarp>
          </a:bodyPr>
          <a:lstStyle/>
          <a:p>
            <a:pPr algn="ctr" defTabSz="685628"/>
            <a:r>
              <a:rPr lang="en-US" sz="1350" b="1" dirty="0">
                <a:solidFill>
                  <a:schemeClr val="bg1"/>
                </a:solidFill>
                <a:latin typeface="Arial" charset="0"/>
              </a:rPr>
              <a:t>System Integrator</a:t>
            </a:r>
          </a:p>
        </p:txBody>
      </p:sp>
      <p:sp>
        <p:nvSpPr>
          <p:cNvPr id="21" name="Right Arrow 20"/>
          <p:cNvSpPr/>
          <p:nvPr/>
        </p:nvSpPr>
        <p:spPr bwMode="auto">
          <a:xfrm>
            <a:off x="4648086" y="2182478"/>
            <a:ext cx="539216" cy="431942"/>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68562" tIns="34281" rIns="68562" bIns="34281" numCol="1" rtlCol="0" anchor="t" anchorCtr="0" compatLnSpc="1">
            <a:prstTxWarp prst="textNoShape">
              <a:avLst/>
            </a:prstTxWarp>
          </a:bodyPr>
          <a:lstStyle/>
          <a:p>
            <a:pPr defTabSz="685628"/>
            <a:endParaRPr lang="en-US" sz="1350">
              <a:solidFill>
                <a:schemeClr val="tx1"/>
              </a:solidFill>
              <a:latin typeface="Arial" charset="0"/>
            </a:endParaRPr>
          </a:p>
        </p:txBody>
      </p:sp>
      <p:sp>
        <p:nvSpPr>
          <p:cNvPr id="22" name="Right Arrow 21"/>
          <p:cNvSpPr/>
          <p:nvPr/>
        </p:nvSpPr>
        <p:spPr bwMode="auto">
          <a:xfrm>
            <a:off x="6667728" y="2182478"/>
            <a:ext cx="539216" cy="431942"/>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62" tIns="34281" rIns="68562" bIns="34281" numCol="1" rtlCol="0" anchor="t" anchorCtr="0" compatLnSpc="1">
            <a:prstTxWarp prst="textNoShape">
              <a:avLst/>
            </a:prstTxWarp>
          </a:bodyPr>
          <a:lstStyle/>
          <a:p>
            <a:pPr defTabSz="685628"/>
            <a:endParaRPr lang="en-US" sz="1350">
              <a:solidFill>
                <a:schemeClr val="tx1"/>
              </a:solidFill>
              <a:latin typeface="Arial" charset="0"/>
            </a:endParaRPr>
          </a:p>
        </p:txBody>
      </p:sp>
      <p:pic>
        <p:nvPicPr>
          <p:cNvPr id="3078" name="Picture 6" descr="C:\Users\jfreeman\Pictures\6009754-abstract-color-electronic-circuit-board-puzzle-background-in-blue-red-and-green-colors.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50302" y="1965901"/>
            <a:ext cx="1116581" cy="89775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93C27104-3E98-44AF-976F-00FA621BA1DE}"/>
              </a:ext>
            </a:extLst>
          </p:cNvPr>
          <p:cNvSpPr/>
          <p:nvPr/>
        </p:nvSpPr>
        <p:spPr>
          <a:xfrm>
            <a:off x="6360479" y="3322907"/>
            <a:ext cx="2782331" cy="1203482"/>
          </a:xfrm>
          <a:prstGeom prst="roundRect">
            <a:avLst/>
          </a:prstGeom>
          <a:solidFill>
            <a:srgbClr val="EDE2F6"/>
          </a:solidFill>
          <a:ln w="19050">
            <a:solidFill>
              <a:srgbClr val="7030A0"/>
            </a:solid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endParaRPr lang="en-US" sz="1400" dirty="0">
              <a:solidFill>
                <a:schemeClr val="tx1"/>
              </a:solidFill>
            </a:endParaRPr>
          </a:p>
        </p:txBody>
      </p:sp>
      <p:pic>
        <p:nvPicPr>
          <p:cNvPr id="24" name="Picture 23">
            <a:extLst>
              <a:ext uri="{FF2B5EF4-FFF2-40B4-BE49-F238E27FC236}">
                <a16:creationId xmlns:a16="http://schemas.microsoft.com/office/drawing/2014/main" id="{EEA90376-08B4-46C8-8306-EE39DA3186C4}"/>
              </a:ext>
            </a:extLst>
          </p:cNvPr>
          <p:cNvPicPr>
            <a:picLocks noChangeAspect="1"/>
          </p:cNvPicPr>
          <p:nvPr/>
        </p:nvPicPr>
        <p:blipFill>
          <a:blip r:embed="rId8"/>
          <a:stretch>
            <a:fillRect/>
          </a:stretch>
        </p:blipFill>
        <p:spPr>
          <a:xfrm>
            <a:off x="8309452" y="3394920"/>
            <a:ext cx="724214" cy="971506"/>
          </a:xfrm>
          <a:prstGeom prst="rect">
            <a:avLst/>
          </a:prstGeom>
        </p:spPr>
      </p:pic>
      <p:pic>
        <p:nvPicPr>
          <p:cNvPr id="25" name="Picture 24">
            <a:extLst>
              <a:ext uri="{FF2B5EF4-FFF2-40B4-BE49-F238E27FC236}">
                <a16:creationId xmlns:a16="http://schemas.microsoft.com/office/drawing/2014/main" id="{22B06FC5-8225-411B-9ED5-1C79441432D2}"/>
              </a:ext>
            </a:extLst>
          </p:cNvPr>
          <p:cNvPicPr>
            <a:picLocks noChangeAspect="1"/>
          </p:cNvPicPr>
          <p:nvPr/>
        </p:nvPicPr>
        <p:blipFill>
          <a:blip r:embed="rId9"/>
          <a:stretch>
            <a:fillRect/>
          </a:stretch>
        </p:blipFill>
        <p:spPr>
          <a:xfrm>
            <a:off x="6507047" y="3470654"/>
            <a:ext cx="1015223" cy="755124"/>
          </a:xfrm>
          <a:prstGeom prst="rect">
            <a:avLst/>
          </a:prstGeom>
        </p:spPr>
      </p:pic>
      <p:sp>
        <p:nvSpPr>
          <p:cNvPr id="26" name="Arrow: Left-Right 25">
            <a:extLst>
              <a:ext uri="{FF2B5EF4-FFF2-40B4-BE49-F238E27FC236}">
                <a16:creationId xmlns:a16="http://schemas.microsoft.com/office/drawing/2014/main" id="{A74C3950-B53D-4312-B93F-1EB08A51F353}"/>
              </a:ext>
            </a:extLst>
          </p:cNvPr>
          <p:cNvSpPr/>
          <p:nvPr/>
        </p:nvSpPr>
        <p:spPr>
          <a:xfrm>
            <a:off x="7607233" y="3651274"/>
            <a:ext cx="617255" cy="393200"/>
          </a:xfrm>
          <a:prstGeom prst="leftRightArrow">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Arrow: Down 6">
            <a:extLst>
              <a:ext uri="{FF2B5EF4-FFF2-40B4-BE49-F238E27FC236}">
                <a16:creationId xmlns:a16="http://schemas.microsoft.com/office/drawing/2014/main" id="{6EAE3A77-8761-4C4E-905F-4BC9505FE312}"/>
              </a:ext>
            </a:extLst>
          </p:cNvPr>
          <p:cNvSpPr/>
          <p:nvPr/>
        </p:nvSpPr>
        <p:spPr>
          <a:xfrm rot="2344290">
            <a:off x="7277120" y="2826813"/>
            <a:ext cx="383045" cy="897755"/>
          </a:xfrm>
          <a:prstGeom prst="downArrow">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C6230E4D-0F5B-4DC7-826D-7D74C5A477FD}"/>
              </a:ext>
            </a:extLst>
          </p:cNvPr>
          <p:cNvSpPr/>
          <p:nvPr/>
        </p:nvSpPr>
        <p:spPr>
          <a:xfrm>
            <a:off x="6507047" y="4233747"/>
            <a:ext cx="1603324" cy="307777"/>
          </a:xfrm>
          <a:prstGeom prst="rect">
            <a:avLst/>
          </a:prstGeom>
        </p:spPr>
        <p:txBody>
          <a:bodyPr wrap="none">
            <a:spAutoFit/>
          </a:bodyPr>
          <a:lstStyle/>
          <a:p>
            <a:r>
              <a:rPr lang="en-US" sz="1400" dirty="0"/>
              <a:t>FPGA in a System</a:t>
            </a:r>
          </a:p>
        </p:txBody>
      </p:sp>
      <p:sp>
        <p:nvSpPr>
          <p:cNvPr id="27" name="Arrow: Bent 26">
            <a:extLst>
              <a:ext uri="{FF2B5EF4-FFF2-40B4-BE49-F238E27FC236}">
                <a16:creationId xmlns:a16="http://schemas.microsoft.com/office/drawing/2014/main" id="{5635891E-9D55-44ED-95FE-5DAC74D29377}"/>
              </a:ext>
            </a:extLst>
          </p:cNvPr>
          <p:cNvSpPr/>
          <p:nvPr/>
        </p:nvSpPr>
        <p:spPr>
          <a:xfrm rot="5400000">
            <a:off x="7347775" y="1873613"/>
            <a:ext cx="2604308" cy="438311"/>
          </a:xfrm>
          <a:prstGeom prst="bentArrow">
            <a:avLst>
              <a:gd name="adj1" fmla="val 40207"/>
              <a:gd name="adj2" fmla="val 38959"/>
              <a:gd name="adj3" fmla="val 40627"/>
              <a:gd name="adj4" fmla="val 43750"/>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sz="2399">
              <a:solidFill>
                <a:schemeClr val="tx1"/>
              </a:solidFill>
            </a:endParaRPr>
          </a:p>
        </p:txBody>
      </p:sp>
      <p:sp>
        <p:nvSpPr>
          <p:cNvPr id="28" name="Flowchart: Multidocument 27">
            <a:extLst>
              <a:ext uri="{FF2B5EF4-FFF2-40B4-BE49-F238E27FC236}">
                <a16:creationId xmlns:a16="http://schemas.microsoft.com/office/drawing/2014/main" id="{CBD71E71-950D-49BB-BE51-4D6A93EAF48E}"/>
              </a:ext>
            </a:extLst>
          </p:cNvPr>
          <p:cNvSpPr/>
          <p:nvPr/>
        </p:nvSpPr>
        <p:spPr>
          <a:xfrm>
            <a:off x="7248430" y="620188"/>
            <a:ext cx="1116579" cy="843659"/>
          </a:xfrm>
          <a:prstGeom prst="flowChartMultidocument">
            <a:avLst/>
          </a:prstGeom>
          <a:solidFill>
            <a:srgbClr val="7030A0"/>
          </a:solidFill>
          <a:ln>
            <a:solidFill>
              <a:srgbClr val="210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OpenCL Host Program</a:t>
            </a:r>
          </a:p>
        </p:txBody>
      </p:sp>
    </p:spTree>
    <p:custDataLst>
      <p:tags r:id="rId1"/>
    </p:custDataLst>
    <p:extLst>
      <p:ext uri="{BB962C8B-B14F-4D97-AF65-F5344CB8AC3E}">
        <p14:creationId xmlns:p14="http://schemas.microsoft.com/office/powerpoint/2010/main" val="1782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par>
                          <p:cTn id="9" fill="hold">
                            <p:stCondLst>
                              <p:cond delay="0"/>
                            </p:stCondLst>
                            <p:childTnLst>
                              <p:par>
                                <p:cTn id="10" presetID="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childTnLst>
                                </p:cTn>
                              </p:par>
                            </p:childTnLst>
                          </p:cTn>
                        </p:par>
                        <p:par>
                          <p:cTn id="26" fill="hold">
                            <p:stCondLst>
                              <p:cond delay="0"/>
                            </p:stCondLst>
                            <p:childTnLst>
                              <p:par>
                                <p:cTn id="27" presetID="2" presetClass="entr" presetSubtype="2"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nodeType="afterEffect">
                                  <p:stCondLst>
                                    <p:cond delay="0"/>
                                  </p:stCondLst>
                                  <p:childTnLst>
                                    <p:set>
                                      <p:cBhvr>
                                        <p:cTn id="33" dur="1" fill="hold">
                                          <p:stCondLst>
                                            <p:cond delay="0"/>
                                          </p:stCondLst>
                                        </p:cTn>
                                        <p:tgtEl>
                                          <p:spTgt spid="3078"/>
                                        </p:tgtEl>
                                        <p:attrNameLst>
                                          <p:attrName>style.visibility</p:attrName>
                                        </p:attrNameLst>
                                      </p:cBhvr>
                                      <p:to>
                                        <p:strVal val="visible"/>
                                      </p:to>
                                    </p:set>
                                    <p:anim calcmode="lin" valueType="num">
                                      <p:cBhvr additive="base">
                                        <p:cTn id="34" dur="500" fill="hold"/>
                                        <p:tgtEl>
                                          <p:spTgt spid="3078"/>
                                        </p:tgtEl>
                                        <p:attrNameLst>
                                          <p:attrName>ppt_x</p:attrName>
                                        </p:attrNameLst>
                                      </p:cBhvr>
                                      <p:tavLst>
                                        <p:tav tm="0">
                                          <p:val>
                                            <p:strVal val="1+#ppt_w/2"/>
                                          </p:val>
                                        </p:tav>
                                        <p:tav tm="100000">
                                          <p:val>
                                            <p:strVal val="#ppt_x"/>
                                          </p:val>
                                        </p:tav>
                                      </p:tavLst>
                                    </p:anim>
                                    <p:anim calcmode="lin" valueType="num">
                                      <p:cBhvr additive="base">
                                        <p:cTn id="35" dur="500" fill="hold"/>
                                        <p:tgtEl>
                                          <p:spTgt spid="3078"/>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6" grpId="0" animBg="1"/>
      <p:bldP spid="7" grpId="0" animBg="1"/>
      <p:bldP spid="16" grpId="0"/>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55FF77-D928-494A-B3FE-92CF389A7AFE}"/>
              </a:ext>
            </a:extLst>
          </p:cNvPr>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Title 2">
            <a:extLst>
              <a:ext uri="{FF2B5EF4-FFF2-40B4-BE49-F238E27FC236}">
                <a16:creationId xmlns:a16="http://schemas.microsoft.com/office/drawing/2014/main" id="{E1FECBC2-478D-475E-AF74-58CA651EF79A}"/>
              </a:ext>
            </a:extLst>
          </p:cNvPr>
          <p:cNvSpPr>
            <a:spLocks noGrp="1"/>
          </p:cNvSpPr>
          <p:nvPr>
            <p:ph type="title"/>
          </p:nvPr>
        </p:nvSpPr>
        <p:spPr>
          <a:xfrm>
            <a:off x="394826" y="118018"/>
            <a:ext cx="3276600" cy="868680"/>
          </a:xfrm>
        </p:spPr>
        <p:txBody>
          <a:bodyPr/>
          <a:lstStyle/>
          <a:p>
            <a:r>
              <a:rPr lang="en-US" dirty="0"/>
              <a:t>HLS Design Flow</a:t>
            </a:r>
            <a:br>
              <a:rPr lang="en-US" dirty="0"/>
            </a:br>
            <a:r>
              <a:rPr lang="en-US" sz="1600" dirty="0"/>
              <a:t>High Level Synthesis</a:t>
            </a:r>
            <a:endParaRPr lang="en-US" dirty="0"/>
          </a:p>
        </p:txBody>
      </p:sp>
      <p:sp>
        <p:nvSpPr>
          <p:cNvPr id="4" name="Rectangle 3">
            <a:extLst>
              <a:ext uri="{FF2B5EF4-FFF2-40B4-BE49-F238E27FC236}">
                <a16:creationId xmlns:a16="http://schemas.microsoft.com/office/drawing/2014/main" id="{1D94120C-F0C5-4DDE-B39C-93C055DD4A58}"/>
              </a:ext>
            </a:extLst>
          </p:cNvPr>
          <p:cNvSpPr/>
          <p:nvPr/>
        </p:nvSpPr>
        <p:spPr>
          <a:xfrm>
            <a:off x="480106" y="1177528"/>
            <a:ext cx="3276600" cy="3276600"/>
          </a:xfrm>
          <a:prstGeom prst="rect">
            <a:avLst/>
          </a:prstGeom>
          <a:solidFill>
            <a:schemeClr val="bg2">
              <a:lumMod val="40000"/>
              <a:lumOff val="6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81A5A6-6000-4D67-8B93-876F9954AB3F}"/>
              </a:ext>
            </a:extLst>
          </p:cNvPr>
          <p:cNvSpPr/>
          <p:nvPr/>
        </p:nvSpPr>
        <p:spPr>
          <a:xfrm>
            <a:off x="670606" y="1624621"/>
            <a:ext cx="1023937" cy="609600"/>
          </a:xfrm>
          <a:prstGeom prst="rect">
            <a:avLst/>
          </a:prstGeom>
          <a:solidFill>
            <a:schemeClr val="accent2">
              <a:lumMod val="60000"/>
              <a:lumOff val="4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2"/>
                </a:solidFill>
              </a:rPr>
              <a:t>DDR</a:t>
            </a:r>
          </a:p>
          <a:p>
            <a:pPr algn="ctr"/>
            <a:r>
              <a:rPr lang="en-US" sz="1100" dirty="0">
                <a:solidFill>
                  <a:schemeClr val="tx2"/>
                </a:solidFill>
              </a:rPr>
              <a:t>Memory</a:t>
            </a:r>
          </a:p>
          <a:p>
            <a:pPr algn="ctr"/>
            <a:r>
              <a:rPr lang="en-US" sz="1100" dirty="0">
                <a:solidFill>
                  <a:schemeClr val="tx2"/>
                </a:solidFill>
              </a:rPr>
              <a:t>Interface</a:t>
            </a:r>
          </a:p>
        </p:txBody>
      </p:sp>
      <p:cxnSp>
        <p:nvCxnSpPr>
          <p:cNvPr id="10" name="Straight Arrow Connector 9">
            <a:extLst>
              <a:ext uri="{FF2B5EF4-FFF2-40B4-BE49-F238E27FC236}">
                <a16:creationId xmlns:a16="http://schemas.microsoft.com/office/drawing/2014/main" id="{10E18C05-74FA-420A-86F1-7FFA8D509C33}"/>
              </a:ext>
            </a:extLst>
          </p:cNvPr>
          <p:cNvCxnSpPr>
            <a:cxnSpLocks/>
          </p:cNvCxnSpPr>
          <p:nvPr/>
        </p:nvCxnSpPr>
        <p:spPr>
          <a:xfrm>
            <a:off x="670606" y="2767621"/>
            <a:ext cx="2819400"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330820B1-BE00-4787-BD59-C42E440638F1}"/>
              </a:ext>
            </a:extLst>
          </p:cNvPr>
          <p:cNvSpPr/>
          <p:nvPr/>
        </p:nvSpPr>
        <p:spPr>
          <a:xfrm>
            <a:off x="1918620" y="1624621"/>
            <a:ext cx="561974" cy="609600"/>
          </a:xfrm>
          <a:prstGeom prst="rect">
            <a:avLst/>
          </a:prstGeom>
          <a:solidFill>
            <a:schemeClr val="accent2">
              <a:lumMod val="60000"/>
              <a:lumOff val="4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2"/>
                </a:solidFill>
              </a:rPr>
              <a:t>USB</a:t>
            </a:r>
          </a:p>
        </p:txBody>
      </p:sp>
      <p:sp>
        <p:nvSpPr>
          <p:cNvPr id="13" name="Rectangle 12">
            <a:extLst>
              <a:ext uri="{FF2B5EF4-FFF2-40B4-BE49-F238E27FC236}">
                <a16:creationId xmlns:a16="http://schemas.microsoft.com/office/drawing/2014/main" id="{1178FF28-9EB5-4DFB-B04E-E7D4C6EC5ACA}"/>
              </a:ext>
            </a:extLst>
          </p:cNvPr>
          <p:cNvSpPr/>
          <p:nvPr/>
        </p:nvSpPr>
        <p:spPr>
          <a:xfrm>
            <a:off x="2704671" y="1624621"/>
            <a:ext cx="687702" cy="609600"/>
          </a:xfrm>
          <a:prstGeom prst="rect">
            <a:avLst/>
          </a:prstGeom>
          <a:solidFill>
            <a:schemeClr val="accent2">
              <a:lumMod val="60000"/>
              <a:lumOff val="4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2"/>
                </a:solidFill>
              </a:rPr>
              <a:t>Ethernet</a:t>
            </a:r>
          </a:p>
        </p:txBody>
      </p:sp>
      <p:sp>
        <p:nvSpPr>
          <p:cNvPr id="14" name="Rectangle 13">
            <a:extLst>
              <a:ext uri="{FF2B5EF4-FFF2-40B4-BE49-F238E27FC236}">
                <a16:creationId xmlns:a16="http://schemas.microsoft.com/office/drawing/2014/main" id="{1ADD2C12-A205-45DF-804E-172DAEDAD757}"/>
              </a:ext>
            </a:extLst>
          </p:cNvPr>
          <p:cNvSpPr/>
          <p:nvPr/>
        </p:nvSpPr>
        <p:spPr>
          <a:xfrm>
            <a:off x="780144" y="3377226"/>
            <a:ext cx="746281" cy="694896"/>
          </a:xfrm>
          <a:prstGeom prst="rect">
            <a:avLst/>
          </a:prstGeom>
          <a:solidFill>
            <a:schemeClr val="accent2">
              <a:lumMod val="60000"/>
              <a:lumOff val="40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2"/>
                </a:solidFill>
              </a:rPr>
              <a:t>GPIO</a:t>
            </a:r>
          </a:p>
        </p:txBody>
      </p:sp>
      <p:sp>
        <p:nvSpPr>
          <p:cNvPr id="15" name="Rectangle 14">
            <a:extLst>
              <a:ext uri="{FF2B5EF4-FFF2-40B4-BE49-F238E27FC236}">
                <a16:creationId xmlns:a16="http://schemas.microsoft.com/office/drawing/2014/main" id="{EB5A1E88-669E-4C38-ABAE-9B3C2718AC35}"/>
              </a:ext>
            </a:extLst>
          </p:cNvPr>
          <p:cNvSpPr/>
          <p:nvPr/>
        </p:nvSpPr>
        <p:spPr>
          <a:xfrm>
            <a:off x="1885043" y="3377226"/>
            <a:ext cx="1528763" cy="694896"/>
          </a:xfrm>
          <a:prstGeom prst="rect">
            <a:avLst/>
          </a:prstGeom>
          <a:solidFill>
            <a:schemeClr val="accent3">
              <a:lumMod val="75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2"/>
                </a:solidFill>
              </a:rPr>
              <a:t>HLS Based Accelerator</a:t>
            </a:r>
          </a:p>
        </p:txBody>
      </p:sp>
      <p:cxnSp>
        <p:nvCxnSpPr>
          <p:cNvPr id="17" name="Straight Arrow Connector 16">
            <a:extLst>
              <a:ext uri="{FF2B5EF4-FFF2-40B4-BE49-F238E27FC236}">
                <a16:creationId xmlns:a16="http://schemas.microsoft.com/office/drawing/2014/main" id="{4718A3F3-8733-4A74-B410-94F68898B735}"/>
              </a:ext>
            </a:extLst>
          </p:cNvPr>
          <p:cNvCxnSpPr>
            <a:cxnSpLocks/>
          </p:cNvCxnSpPr>
          <p:nvPr/>
        </p:nvCxnSpPr>
        <p:spPr>
          <a:xfrm flipV="1">
            <a:off x="1168524" y="2260891"/>
            <a:ext cx="0" cy="45720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4CF1C66-BD4E-48C0-8EE0-C30352F8B5F1}"/>
              </a:ext>
            </a:extLst>
          </p:cNvPr>
          <p:cNvCxnSpPr>
            <a:cxnSpLocks/>
          </p:cNvCxnSpPr>
          <p:nvPr/>
        </p:nvCxnSpPr>
        <p:spPr>
          <a:xfrm flipV="1">
            <a:off x="1182574" y="1177528"/>
            <a:ext cx="0" cy="447093"/>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6C3A113-13DB-46B8-AA92-B3BED209AE20}"/>
              </a:ext>
            </a:extLst>
          </p:cNvPr>
          <p:cNvCxnSpPr>
            <a:cxnSpLocks/>
          </p:cNvCxnSpPr>
          <p:nvPr/>
        </p:nvCxnSpPr>
        <p:spPr>
          <a:xfrm flipV="1">
            <a:off x="2199607" y="1177528"/>
            <a:ext cx="0" cy="447093"/>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3B89509-F766-4BD2-9442-90D6868E2668}"/>
              </a:ext>
            </a:extLst>
          </p:cNvPr>
          <p:cNvCxnSpPr>
            <a:cxnSpLocks/>
          </p:cNvCxnSpPr>
          <p:nvPr/>
        </p:nvCxnSpPr>
        <p:spPr>
          <a:xfrm flipV="1">
            <a:off x="3041856" y="1177528"/>
            <a:ext cx="0" cy="447093"/>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DFD12E9-6639-4823-9D0A-14D30995DE89}"/>
              </a:ext>
            </a:extLst>
          </p:cNvPr>
          <p:cNvCxnSpPr>
            <a:cxnSpLocks/>
          </p:cNvCxnSpPr>
          <p:nvPr/>
        </p:nvCxnSpPr>
        <p:spPr>
          <a:xfrm flipV="1">
            <a:off x="1168524" y="2843821"/>
            <a:ext cx="0" cy="45720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6FC4CA9-7F20-43AA-BA99-5FFC87608E37}"/>
              </a:ext>
            </a:extLst>
          </p:cNvPr>
          <p:cNvCxnSpPr>
            <a:cxnSpLocks/>
          </p:cNvCxnSpPr>
          <p:nvPr/>
        </p:nvCxnSpPr>
        <p:spPr>
          <a:xfrm flipV="1">
            <a:off x="2642780" y="2820125"/>
            <a:ext cx="0" cy="45720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FC8F862-67DD-4857-A68E-5D797BF7E2C4}"/>
              </a:ext>
            </a:extLst>
          </p:cNvPr>
          <p:cNvCxnSpPr>
            <a:cxnSpLocks/>
          </p:cNvCxnSpPr>
          <p:nvPr/>
        </p:nvCxnSpPr>
        <p:spPr>
          <a:xfrm flipV="1">
            <a:off x="2195081" y="2260891"/>
            <a:ext cx="0" cy="45720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D21F79B-394D-41F1-ABC5-18903162C3FB}"/>
              </a:ext>
            </a:extLst>
          </p:cNvPr>
          <p:cNvCxnSpPr>
            <a:cxnSpLocks/>
          </p:cNvCxnSpPr>
          <p:nvPr/>
        </p:nvCxnSpPr>
        <p:spPr>
          <a:xfrm flipV="1">
            <a:off x="3048522" y="2260891"/>
            <a:ext cx="0" cy="45720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9629B1D0-B4C3-4776-9910-5022CD3A5B21}"/>
              </a:ext>
            </a:extLst>
          </p:cNvPr>
          <p:cNvSpPr txBox="1"/>
          <p:nvPr/>
        </p:nvSpPr>
        <p:spPr>
          <a:xfrm>
            <a:off x="1356806" y="2820125"/>
            <a:ext cx="1000274" cy="138499"/>
          </a:xfrm>
          <a:prstGeom prst="rect">
            <a:avLst/>
          </a:prstGeom>
          <a:noFill/>
        </p:spPr>
        <p:txBody>
          <a:bodyPr vert="horz" wrap="none" lIns="0" tIns="0" rIns="0" bIns="0" rtlCol="0">
            <a:spAutoFit/>
          </a:bodyPr>
          <a:lstStyle/>
          <a:p>
            <a:r>
              <a:rPr lang="en-US" sz="900" dirty="0">
                <a:solidFill>
                  <a:srgbClr val="003C71"/>
                </a:solidFill>
              </a:rPr>
              <a:t>Avalon Internal Bus</a:t>
            </a:r>
          </a:p>
        </p:txBody>
      </p:sp>
      <p:cxnSp>
        <p:nvCxnSpPr>
          <p:cNvPr id="30" name="Straight Arrow Connector 29">
            <a:extLst>
              <a:ext uri="{FF2B5EF4-FFF2-40B4-BE49-F238E27FC236}">
                <a16:creationId xmlns:a16="http://schemas.microsoft.com/office/drawing/2014/main" id="{4C541610-B107-4387-98AB-6BACAE904FF4}"/>
              </a:ext>
            </a:extLst>
          </p:cNvPr>
          <p:cNvCxnSpPr>
            <a:cxnSpLocks/>
          </p:cNvCxnSpPr>
          <p:nvPr/>
        </p:nvCxnSpPr>
        <p:spPr>
          <a:xfrm flipV="1">
            <a:off x="1182574" y="4072123"/>
            <a:ext cx="0" cy="382005"/>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228BFF9-0B35-4B67-93A9-79AD3089493E}"/>
              </a:ext>
            </a:extLst>
          </p:cNvPr>
          <p:cNvCxnSpPr>
            <a:cxnSpLocks/>
          </p:cNvCxnSpPr>
          <p:nvPr/>
        </p:nvCxnSpPr>
        <p:spPr>
          <a:xfrm flipV="1">
            <a:off x="2642780" y="4072122"/>
            <a:ext cx="0" cy="382005"/>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280856D-525F-4FAB-9607-77C43CD7A1D3}"/>
              </a:ext>
            </a:extLst>
          </p:cNvPr>
          <p:cNvSpPr txBox="1"/>
          <p:nvPr/>
        </p:nvSpPr>
        <p:spPr>
          <a:xfrm>
            <a:off x="4037693" y="236559"/>
            <a:ext cx="4711481" cy="1846659"/>
          </a:xfrm>
          <a:prstGeom prst="rect">
            <a:avLst/>
          </a:prstGeom>
          <a:noFill/>
        </p:spPr>
        <p:txBody>
          <a:bodyPr vert="horz" wrap="square" lIns="0" tIns="0" rIns="0" bIns="0" rtlCol="0">
            <a:spAutoFit/>
          </a:bodyPr>
          <a:lstStyle/>
          <a:p>
            <a:r>
              <a:rPr lang="en-US" sz="1200" dirty="0">
                <a:solidFill>
                  <a:srgbClr val="003C71"/>
                </a:solidFill>
              </a:rPr>
              <a:t>FPGA Designer designs all blocks -  unlike OpenCL, for HLS flow the Board Support Package is not included</a:t>
            </a:r>
          </a:p>
          <a:p>
            <a:endParaRPr lang="en-US" sz="1200" dirty="0">
              <a:solidFill>
                <a:srgbClr val="003C71"/>
              </a:solidFill>
            </a:endParaRPr>
          </a:p>
          <a:p>
            <a:r>
              <a:rPr lang="en-US" sz="1200" dirty="0">
                <a:solidFill>
                  <a:srgbClr val="003C71"/>
                </a:solidFill>
              </a:rPr>
              <a:t>Interfaces can be designed with RTL or IP block generation tools</a:t>
            </a:r>
          </a:p>
          <a:p>
            <a:endParaRPr lang="en-US" sz="1200" dirty="0">
              <a:solidFill>
                <a:srgbClr val="003C71"/>
              </a:solidFill>
            </a:endParaRPr>
          </a:p>
          <a:p>
            <a:r>
              <a:rPr lang="en-US" sz="1200" dirty="0">
                <a:solidFill>
                  <a:srgbClr val="003C71"/>
                </a:solidFill>
              </a:rPr>
              <a:t>HLS block plugs into Avalon bus – Intel provides automated tool called Platform Designer that enables automated integration of blocks into the bus</a:t>
            </a:r>
          </a:p>
          <a:p>
            <a:endParaRPr lang="en-US" sz="1200" dirty="0">
              <a:solidFill>
                <a:srgbClr val="003C71"/>
              </a:solidFill>
            </a:endParaRPr>
          </a:p>
          <a:p>
            <a:endParaRPr lang="en-US" sz="1200" dirty="0">
              <a:solidFill>
                <a:srgbClr val="003C71"/>
              </a:solidFill>
            </a:endParaRPr>
          </a:p>
        </p:txBody>
      </p:sp>
      <p:sp>
        <p:nvSpPr>
          <p:cNvPr id="35" name="Content Placeholder 3">
            <a:extLst>
              <a:ext uri="{FF2B5EF4-FFF2-40B4-BE49-F238E27FC236}">
                <a16:creationId xmlns:a16="http://schemas.microsoft.com/office/drawing/2014/main" id="{E233F8EB-B950-425A-A1DF-A4D7892F6384}"/>
              </a:ext>
            </a:extLst>
          </p:cNvPr>
          <p:cNvSpPr txBox="1">
            <a:spLocks/>
          </p:cNvSpPr>
          <p:nvPr/>
        </p:nvSpPr>
        <p:spPr>
          <a:xfrm>
            <a:off x="4752456" y="1861722"/>
            <a:ext cx="3393351" cy="604837"/>
          </a:xfrm>
          <a:prstGeom prst="rect">
            <a:avLst/>
          </a:prstGeom>
          <a:solidFill>
            <a:schemeClr val="bg2">
              <a:lumMod val="40000"/>
              <a:lumOff val="60000"/>
            </a:schemeClr>
          </a:solidFill>
        </p:spPr>
        <p:txBody>
          <a:bodyPr>
            <a:normAutofit fontScale="55000" lnSpcReduction="20000"/>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pPr>
            <a:r>
              <a:rPr lang="fr-FR" sz="2000" dirty="0">
                <a:solidFill>
                  <a:srgbClr val="000000"/>
                </a:solidFill>
                <a:latin typeface="Courier New" panose="02070309020205020404" pitchFamily="49" charset="0"/>
                <a:cs typeface="Courier New" panose="02070309020205020404" pitchFamily="49" charset="0"/>
              </a:rPr>
              <a:t>component </a:t>
            </a:r>
            <a:r>
              <a:rPr lang="fr-FR" sz="2000" dirty="0" err="1">
                <a:solidFill>
                  <a:srgbClr val="8000FF"/>
                </a:solidFill>
                <a:latin typeface="Courier New" panose="02070309020205020404" pitchFamily="49" charset="0"/>
                <a:cs typeface="Courier New" panose="02070309020205020404" pitchFamily="49" charset="0"/>
              </a:rPr>
              <a:t>int</a:t>
            </a:r>
            <a:r>
              <a:rPr lang="fr-FR" sz="2000" dirty="0">
                <a:solidFill>
                  <a:srgbClr val="000000"/>
                </a:solidFill>
                <a:latin typeface="Courier New" panose="02070309020205020404" pitchFamily="49" charset="0"/>
                <a:cs typeface="Courier New" panose="02070309020205020404" pitchFamily="49" charset="0"/>
              </a:rPr>
              <a:t> </a:t>
            </a:r>
            <a:r>
              <a:rPr lang="fr-FR" sz="2000" dirty="0" err="1">
                <a:solidFill>
                  <a:srgbClr val="000000"/>
                </a:solidFill>
                <a:latin typeface="Courier New" panose="02070309020205020404" pitchFamily="49" charset="0"/>
                <a:cs typeface="Courier New" panose="02070309020205020404" pitchFamily="49" charset="0"/>
              </a:rPr>
              <a:t>add</a:t>
            </a:r>
            <a:r>
              <a:rPr lang="fr-FR" sz="2000" b="1" dirty="0">
                <a:solidFill>
                  <a:srgbClr val="000080"/>
                </a:solidFill>
                <a:latin typeface="Courier New" panose="02070309020205020404" pitchFamily="49" charset="0"/>
                <a:cs typeface="Courier New" panose="02070309020205020404" pitchFamily="49" charset="0"/>
              </a:rPr>
              <a:t>(</a:t>
            </a:r>
            <a:r>
              <a:rPr lang="fr-FR" sz="2000" dirty="0" err="1">
                <a:solidFill>
                  <a:srgbClr val="8000FF"/>
                </a:solidFill>
                <a:latin typeface="Courier New" panose="02070309020205020404" pitchFamily="49" charset="0"/>
                <a:cs typeface="Courier New" panose="02070309020205020404" pitchFamily="49" charset="0"/>
              </a:rPr>
              <a:t>int</a:t>
            </a:r>
            <a:r>
              <a:rPr lang="fr-FR" sz="2000" dirty="0">
                <a:solidFill>
                  <a:srgbClr val="000000"/>
                </a:solidFill>
                <a:latin typeface="Courier New" panose="02070309020205020404" pitchFamily="49" charset="0"/>
                <a:cs typeface="Courier New" panose="02070309020205020404" pitchFamily="49" charset="0"/>
              </a:rPr>
              <a:t> a</a:t>
            </a:r>
            <a:r>
              <a:rPr lang="fr-FR" sz="2000" b="1" dirty="0">
                <a:solidFill>
                  <a:srgbClr val="000080"/>
                </a:solidFill>
                <a:latin typeface="Courier New" panose="02070309020205020404" pitchFamily="49" charset="0"/>
                <a:cs typeface="Courier New" panose="02070309020205020404" pitchFamily="49" charset="0"/>
              </a:rPr>
              <a:t>,</a:t>
            </a:r>
            <a:r>
              <a:rPr lang="fr-FR" sz="2000" dirty="0">
                <a:solidFill>
                  <a:srgbClr val="000000"/>
                </a:solidFill>
                <a:latin typeface="Courier New" panose="02070309020205020404" pitchFamily="49" charset="0"/>
                <a:cs typeface="Courier New" panose="02070309020205020404" pitchFamily="49" charset="0"/>
              </a:rPr>
              <a:t> </a:t>
            </a:r>
            <a:r>
              <a:rPr lang="fr-FR" sz="2000" dirty="0" err="1">
                <a:solidFill>
                  <a:srgbClr val="8000FF"/>
                </a:solidFill>
                <a:latin typeface="Courier New" panose="02070309020205020404" pitchFamily="49" charset="0"/>
                <a:cs typeface="Courier New" panose="02070309020205020404" pitchFamily="49" charset="0"/>
              </a:rPr>
              <a:t>int</a:t>
            </a:r>
            <a:r>
              <a:rPr lang="fr-FR" sz="2000" dirty="0">
                <a:solidFill>
                  <a:srgbClr val="000000"/>
                </a:solidFill>
                <a:latin typeface="Courier New" panose="02070309020205020404" pitchFamily="49" charset="0"/>
                <a:cs typeface="Courier New" panose="02070309020205020404" pitchFamily="49" charset="0"/>
              </a:rPr>
              <a:t> b</a:t>
            </a:r>
            <a:r>
              <a:rPr lang="fr-FR" sz="2000" b="1" dirty="0">
                <a:solidFill>
                  <a:srgbClr val="000080"/>
                </a:solidFill>
                <a:latin typeface="Courier New" panose="02070309020205020404" pitchFamily="49" charset="0"/>
                <a:cs typeface="Courier New" panose="02070309020205020404" pitchFamily="49" charset="0"/>
              </a:rPr>
              <a:t>)</a:t>
            </a:r>
            <a:r>
              <a:rPr lang="fr-FR" sz="2000" dirty="0">
                <a:solidFill>
                  <a:srgbClr val="000000"/>
                </a:solidFill>
                <a:latin typeface="Courier New" panose="02070309020205020404" pitchFamily="49" charset="0"/>
                <a:cs typeface="Courier New" panose="02070309020205020404" pitchFamily="49" charset="0"/>
              </a:rPr>
              <a:t> </a:t>
            </a:r>
            <a:r>
              <a:rPr lang="fr-FR" sz="2000" b="1" dirty="0">
                <a:solidFill>
                  <a:srgbClr val="000080"/>
                </a:solidFill>
                <a:latin typeface="Courier New" panose="02070309020205020404" pitchFamily="49" charset="0"/>
                <a:cs typeface="Courier New" panose="02070309020205020404" pitchFamily="49" charset="0"/>
              </a:rPr>
              <a:t>{</a:t>
            </a:r>
            <a:endParaRPr lang="fr-FR" sz="2000" dirty="0">
              <a:solidFill>
                <a:srgbClr val="000000"/>
              </a:solidFill>
              <a:latin typeface="Courier New" panose="02070309020205020404" pitchFamily="49" charset="0"/>
              <a:cs typeface="Courier New" panose="02070309020205020404" pitchFamily="49" charset="0"/>
            </a:endParaRPr>
          </a:p>
          <a:p>
            <a:pPr>
              <a:lnSpc>
                <a:spcPct val="120000"/>
              </a:lnSpc>
              <a:spcBef>
                <a:spcPts val="0"/>
              </a:spcBef>
            </a:pPr>
            <a:r>
              <a:rPr lang="en-US" sz="2000" dirty="0">
                <a:solidFill>
                  <a:srgbClr val="000000"/>
                </a:solidFill>
                <a:latin typeface="Courier New" panose="02070309020205020404" pitchFamily="49" charset="0"/>
                <a:cs typeface="Courier New" panose="02070309020205020404" pitchFamily="49" charset="0"/>
              </a:rPr>
              <a:t>     </a:t>
            </a:r>
            <a:r>
              <a:rPr lang="en-US" sz="2000" b="1" dirty="0">
                <a:solidFill>
                  <a:srgbClr val="0000FF"/>
                </a:solidFill>
                <a:latin typeface="Courier New" panose="02070309020205020404" pitchFamily="49" charset="0"/>
                <a:cs typeface="Courier New" panose="02070309020205020404" pitchFamily="49" charset="0"/>
              </a:rPr>
              <a:t>return</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00"/>
                </a:solidFill>
                <a:latin typeface="Courier New" panose="02070309020205020404" pitchFamily="49" charset="0"/>
                <a:cs typeface="Courier New" panose="02070309020205020404" pitchFamily="49" charset="0"/>
              </a:rPr>
              <a:t>a</a:t>
            </a:r>
            <a:r>
              <a:rPr lang="en-US" sz="2000" b="1" dirty="0" err="1">
                <a:solidFill>
                  <a:srgbClr val="000080"/>
                </a:solidFill>
                <a:latin typeface="Courier New" panose="02070309020205020404" pitchFamily="49" charset="0"/>
                <a:cs typeface="Courier New" panose="02070309020205020404" pitchFamily="49" charset="0"/>
              </a:rPr>
              <a:t>+</a:t>
            </a:r>
            <a:r>
              <a:rPr lang="en-US" sz="2000" dirty="0" err="1">
                <a:solidFill>
                  <a:srgbClr val="000000"/>
                </a:solidFill>
                <a:latin typeface="Courier New" panose="02070309020205020404" pitchFamily="49" charset="0"/>
                <a:cs typeface="Courier New" panose="02070309020205020404" pitchFamily="49" charset="0"/>
              </a:rPr>
              <a:t>b</a:t>
            </a:r>
            <a:r>
              <a:rPr lang="en-US" sz="2000" b="1" dirty="0">
                <a:solidFill>
                  <a:srgbClr val="000080"/>
                </a:solidFill>
                <a:latin typeface="Courier New" panose="02070309020205020404" pitchFamily="49" charset="0"/>
                <a:cs typeface="Courier New" panose="02070309020205020404" pitchFamily="49" charset="0"/>
              </a:rPr>
              <a:t>;</a:t>
            </a:r>
            <a:endParaRPr lang="en-US" sz="2000" dirty="0">
              <a:solidFill>
                <a:srgbClr val="000000"/>
              </a:solidFill>
              <a:latin typeface="Courier New" panose="02070309020205020404" pitchFamily="49" charset="0"/>
              <a:cs typeface="Courier New" panose="02070309020205020404" pitchFamily="49" charset="0"/>
            </a:endParaRPr>
          </a:p>
          <a:p>
            <a:pPr>
              <a:lnSpc>
                <a:spcPct val="120000"/>
              </a:lnSpc>
              <a:spcBef>
                <a:spcPts val="0"/>
              </a:spcBef>
            </a:pPr>
            <a:r>
              <a:rPr lang="en-US" sz="2000" b="1" dirty="0">
                <a:solidFill>
                  <a:srgbClr val="000080"/>
                </a:solidFill>
                <a:latin typeface="Courier New" panose="02070309020205020404" pitchFamily="49" charset="0"/>
                <a:cs typeface="Courier New" panose="02070309020205020404" pitchFamily="49" charset="0"/>
              </a:rPr>
              <a:t>}</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36" name="Rectangle 35">
            <a:extLst>
              <a:ext uri="{FF2B5EF4-FFF2-40B4-BE49-F238E27FC236}">
                <a16:creationId xmlns:a16="http://schemas.microsoft.com/office/drawing/2014/main" id="{BEA9BBD8-3E0C-4903-88AB-79D057022082}"/>
              </a:ext>
            </a:extLst>
          </p:cNvPr>
          <p:cNvSpPr/>
          <p:nvPr/>
        </p:nvSpPr>
        <p:spPr bwMode="auto">
          <a:xfrm>
            <a:off x="5785239" y="2571750"/>
            <a:ext cx="1377560" cy="1797040"/>
          </a:xfrm>
          <a:prstGeom prst="rect">
            <a:avLst/>
          </a:prstGeom>
          <a:solidFill>
            <a:schemeClr val="accent3">
              <a:lumMod val="75000"/>
            </a:schemeClr>
          </a:solidFill>
          <a:ln>
            <a:no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rPr>
              <a:t>add</a:t>
            </a:r>
            <a:endParaRPr lang="en-US" sz="700" dirty="0">
              <a:solidFill>
                <a:schemeClr val="tx2"/>
              </a:solidFill>
            </a:endParaRPr>
          </a:p>
        </p:txBody>
      </p:sp>
      <p:cxnSp>
        <p:nvCxnSpPr>
          <p:cNvPr id="37" name="Straight Arrow Connector 36">
            <a:extLst>
              <a:ext uri="{FF2B5EF4-FFF2-40B4-BE49-F238E27FC236}">
                <a16:creationId xmlns:a16="http://schemas.microsoft.com/office/drawing/2014/main" id="{225D516D-E97E-4D48-A9A8-6876C2C3632E}"/>
              </a:ext>
            </a:extLst>
          </p:cNvPr>
          <p:cNvCxnSpPr/>
          <p:nvPr/>
        </p:nvCxnSpPr>
        <p:spPr bwMode="auto">
          <a:xfrm>
            <a:off x="5235689" y="2949580"/>
            <a:ext cx="55084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E46AADA1-04ED-4AE3-976C-D7D893863FF8}"/>
              </a:ext>
            </a:extLst>
          </p:cNvPr>
          <p:cNvCxnSpPr/>
          <p:nvPr/>
        </p:nvCxnSpPr>
        <p:spPr bwMode="auto">
          <a:xfrm>
            <a:off x="5240885" y="3123668"/>
            <a:ext cx="550847" cy="1"/>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cxnSp>
        <p:nvCxnSpPr>
          <p:cNvPr id="39" name="Straight Arrow Connector 38">
            <a:extLst>
              <a:ext uri="{FF2B5EF4-FFF2-40B4-BE49-F238E27FC236}">
                <a16:creationId xmlns:a16="http://schemas.microsoft.com/office/drawing/2014/main" id="{1A96283C-B4C5-4F16-8004-910FCF315532}"/>
              </a:ext>
            </a:extLst>
          </p:cNvPr>
          <p:cNvCxnSpPr/>
          <p:nvPr/>
        </p:nvCxnSpPr>
        <p:spPr bwMode="auto">
          <a:xfrm>
            <a:off x="5235687" y="3617351"/>
            <a:ext cx="55084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B446FD86-EA3F-44C3-BFDC-996934412EDD}"/>
              </a:ext>
            </a:extLst>
          </p:cNvPr>
          <p:cNvCxnSpPr/>
          <p:nvPr/>
        </p:nvCxnSpPr>
        <p:spPr bwMode="auto">
          <a:xfrm>
            <a:off x="5240885" y="3902473"/>
            <a:ext cx="55084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1" name="TextBox 40">
            <a:extLst>
              <a:ext uri="{FF2B5EF4-FFF2-40B4-BE49-F238E27FC236}">
                <a16:creationId xmlns:a16="http://schemas.microsoft.com/office/drawing/2014/main" id="{B534A17E-5ED7-4DC9-9D7D-A6AE084C3888}"/>
              </a:ext>
            </a:extLst>
          </p:cNvPr>
          <p:cNvSpPr txBox="1"/>
          <p:nvPr/>
        </p:nvSpPr>
        <p:spPr>
          <a:xfrm>
            <a:off x="5271178" y="2798838"/>
            <a:ext cx="465987"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start</a:t>
            </a:r>
          </a:p>
        </p:txBody>
      </p:sp>
      <p:sp>
        <p:nvSpPr>
          <p:cNvPr id="42" name="TextBox 41">
            <a:extLst>
              <a:ext uri="{FF2B5EF4-FFF2-40B4-BE49-F238E27FC236}">
                <a16:creationId xmlns:a16="http://schemas.microsoft.com/office/drawing/2014/main" id="{AFB63F1E-43D6-42CB-BAA8-F26D54C0E19A}"/>
              </a:ext>
            </a:extLst>
          </p:cNvPr>
          <p:cNvSpPr txBox="1"/>
          <p:nvPr/>
        </p:nvSpPr>
        <p:spPr>
          <a:xfrm>
            <a:off x="5307351" y="2961253"/>
            <a:ext cx="441716"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busy</a:t>
            </a:r>
          </a:p>
        </p:txBody>
      </p:sp>
      <p:sp>
        <p:nvSpPr>
          <p:cNvPr id="43" name="TextBox 42">
            <a:extLst>
              <a:ext uri="{FF2B5EF4-FFF2-40B4-BE49-F238E27FC236}">
                <a16:creationId xmlns:a16="http://schemas.microsoft.com/office/drawing/2014/main" id="{17E1D266-73AD-4983-9D77-FC4A3D9F7436}"/>
              </a:ext>
            </a:extLst>
          </p:cNvPr>
          <p:cNvSpPr txBox="1"/>
          <p:nvPr/>
        </p:nvSpPr>
        <p:spPr>
          <a:xfrm>
            <a:off x="5235686" y="3429228"/>
            <a:ext cx="711251"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a[31:0]</a:t>
            </a:r>
          </a:p>
        </p:txBody>
      </p:sp>
      <p:sp>
        <p:nvSpPr>
          <p:cNvPr id="44" name="TextBox 43">
            <a:extLst>
              <a:ext uri="{FF2B5EF4-FFF2-40B4-BE49-F238E27FC236}">
                <a16:creationId xmlns:a16="http://schemas.microsoft.com/office/drawing/2014/main" id="{7EBDD430-3AA6-43B5-A57A-FD5CF5261112}"/>
              </a:ext>
            </a:extLst>
          </p:cNvPr>
          <p:cNvSpPr txBox="1"/>
          <p:nvPr/>
        </p:nvSpPr>
        <p:spPr>
          <a:xfrm>
            <a:off x="5240885" y="3737435"/>
            <a:ext cx="688377"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b[31:0]</a:t>
            </a:r>
          </a:p>
        </p:txBody>
      </p:sp>
      <p:cxnSp>
        <p:nvCxnSpPr>
          <p:cNvPr id="45" name="Straight Arrow Connector 44">
            <a:extLst>
              <a:ext uri="{FF2B5EF4-FFF2-40B4-BE49-F238E27FC236}">
                <a16:creationId xmlns:a16="http://schemas.microsoft.com/office/drawing/2014/main" id="{4AE46BC0-8C9D-4D26-B0B3-1B80AC2EAFCF}"/>
              </a:ext>
            </a:extLst>
          </p:cNvPr>
          <p:cNvCxnSpPr/>
          <p:nvPr/>
        </p:nvCxnSpPr>
        <p:spPr bwMode="auto">
          <a:xfrm>
            <a:off x="7177727" y="2997112"/>
            <a:ext cx="55084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2E1A1681-8243-4F7D-8FA7-609910FB1C29}"/>
              </a:ext>
            </a:extLst>
          </p:cNvPr>
          <p:cNvCxnSpPr/>
          <p:nvPr/>
        </p:nvCxnSpPr>
        <p:spPr bwMode="auto">
          <a:xfrm>
            <a:off x="7184221" y="3297528"/>
            <a:ext cx="550847" cy="1"/>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47" name="TextBox 46">
            <a:extLst>
              <a:ext uri="{FF2B5EF4-FFF2-40B4-BE49-F238E27FC236}">
                <a16:creationId xmlns:a16="http://schemas.microsoft.com/office/drawing/2014/main" id="{1CD4CC06-8E8F-48E5-BB99-68FE6AB9AA3C}"/>
              </a:ext>
            </a:extLst>
          </p:cNvPr>
          <p:cNvSpPr txBox="1"/>
          <p:nvPr/>
        </p:nvSpPr>
        <p:spPr>
          <a:xfrm>
            <a:off x="7194317" y="2808990"/>
            <a:ext cx="441716"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done</a:t>
            </a:r>
          </a:p>
        </p:txBody>
      </p:sp>
      <p:sp>
        <p:nvSpPr>
          <p:cNvPr id="48" name="TextBox 47">
            <a:extLst>
              <a:ext uri="{FF2B5EF4-FFF2-40B4-BE49-F238E27FC236}">
                <a16:creationId xmlns:a16="http://schemas.microsoft.com/office/drawing/2014/main" id="{D2664FDE-113D-4A79-B4B5-D094B0A9C353}"/>
              </a:ext>
            </a:extLst>
          </p:cNvPr>
          <p:cNvSpPr txBox="1"/>
          <p:nvPr/>
        </p:nvSpPr>
        <p:spPr>
          <a:xfrm>
            <a:off x="7194568" y="3111040"/>
            <a:ext cx="593516"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stall</a:t>
            </a:r>
          </a:p>
        </p:txBody>
      </p:sp>
      <p:cxnSp>
        <p:nvCxnSpPr>
          <p:cNvPr id="49" name="Straight Arrow Connector 48">
            <a:extLst>
              <a:ext uri="{FF2B5EF4-FFF2-40B4-BE49-F238E27FC236}">
                <a16:creationId xmlns:a16="http://schemas.microsoft.com/office/drawing/2014/main" id="{320AD077-9801-4ACA-8707-20D6682A322C}"/>
              </a:ext>
            </a:extLst>
          </p:cNvPr>
          <p:cNvCxnSpPr/>
          <p:nvPr/>
        </p:nvCxnSpPr>
        <p:spPr bwMode="auto">
          <a:xfrm>
            <a:off x="7184221" y="3716838"/>
            <a:ext cx="55084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0" name="Connector: Elbow 49">
            <a:extLst>
              <a:ext uri="{FF2B5EF4-FFF2-40B4-BE49-F238E27FC236}">
                <a16:creationId xmlns:a16="http://schemas.microsoft.com/office/drawing/2014/main" id="{76E4C90B-85B8-4AD0-8D7C-903BDA009AF7}"/>
              </a:ext>
            </a:extLst>
          </p:cNvPr>
          <p:cNvCxnSpPr>
            <a:cxnSpLocks/>
            <a:endCxn id="36" idx="2"/>
          </p:cNvCxnSpPr>
          <p:nvPr/>
        </p:nvCxnSpPr>
        <p:spPr>
          <a:xfrm flipV="1">
            <a:off x="5977234" y="4368790"/>
            <a:ext cx="496785" cy="182450"/>
          </a:xfrm>
          <a:prstGeom prst="bentConnector2">
            <a:avLst/>
          </a:prstGeom>
          <a:ln w="31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BD8EC45-1597-4584-A15B-C8B4A452FF14}"/>
              </a:ext>
            </a:extLst>
          </p:cNvPr>
          <p:cNvSpPr txBox="1"/>
          <p:nvPr/>
        </p:nvSpPr>
        <p:spPr>
          <a:xfrm>
            <a:off x="5602748" y="4448816"/>
            <a:ext cx="688377" cy="200055"/>
          </a:xfrm>
          <a:prstGeom prst="rect">
            <a:avLst/>
          </a:prstGeom>
          <a:noFill/>
        </p:spPr>
        <p:txBody>
          <a:bodyPr wrap="square" rtlCol="0">
            <a:spAutoFit/>
          </a:bodyPr>
          <a:lstStyle/>
          <a:p>
            <a:r>
              <a:rPr lang="en-US" sz="700" dirty="0">
                <a:latin typeface="Consolas" panose="020B0609020204030204" pitchFamily="49" charset="0"/>
                <a:cs typeface="Courier New" panose="02070309020205020404" pitchFamily="49" charset="0"/>
              </a:rPr>
              <a:t>clock</a:t>
            </a:r>
          </a:p>
        </p:txBody>
      </p:sp>
      <p:sp>
        <p:nvSpPr>
          <p:cNvPr id="52" name="Isosceles Triangle 51">
            <a:extLst>
              <a:ext uri="{FF2B5EF4-FFF2-40B4-BE49-F238E27FC236}">
                <a16:creationId xmlns:a16="http://schemas.microsoft.com/office/drawing/2014/main" id="{4E0779A6-AB8C-4BB6-BEF6-576C4DC9C343}"/>
              </a:ext>
            </a:extLst>
          </p:cNvPr>
          <p:cNvSpPr/>
          <p:nvPr/>
        </p:nvSpPr>
        <p:spPr>
          <a:xfrm>
            <a:off x="6346993" y="4127824"/>
            <a:ext cx="254050" cy="240967"/>
          </a:xfrm>
          <a:prstGeom prst="triangl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Tree>
    <p:extLst>
      <p:ext uri="{BB962C8B-B14F-4D97-AF65-F5344CB8AC3E}">
        <p14:creationId xmlns:p14="http://schemas.microsoft.com/office/powerpoint/2010/main" val="255241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0D756-B471-48E6-B440-2D6E69B63307}"/>
              </a:ext>
            </a:extLst>
          </p:cNvPr>
          <p:cNvSpPr>
            <a:spLocks noGrp="1"/>
          </p:cNvSpPr>
          <p:nvPr>
            <p:ph type="sldNum" sz="quarter" idx="12"/>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
        <p:nvSpPr>
          <p:cNvPr id="3" name="Title 2">
            <a:extLst>
              <a:ext uri="{FF2B5EF4-FFF2-40B4-BE49-F238E27FC236}">
                <a16:creationId xmlns:a16="http://schemas.microsoft.com/office/drawing/2014/main" id="{6B23C384-A5F4-4BDC-9297-F424874C8487}"/>
              </a:ext>
            </a:extLst>
          </p:cNvPr>
          <p:cNvSpPr>
            <a:spLocks noGrp="1"/>
          </p:cNvSpPr>
          <p:nvPr>
            <p:ph type="title"/>
          </p:nvPr>
        </p:nvSpPr>
        <p:spPr>
          <a:xfrm>
            <a:off x="455613" y="308848"/>
            <a:ext cx="8229600" cy="510302"/>
          </a:xfrm>
        </p:spPr>
        <p:txBody>
          <a:bodyPr/>
          <a:lstStyle/>
          <a:p>
            <a:r>
              <a:rPr lang="en-US" dirty="0"/>
              <a:t>What is meant by a HPC workload?</a:t>
            </a:r>
          </a:p>
        </p:txBody>
      </p:sp>
      <p:sp>
        <p:nvSpPr>
          <p:cNvPr id="4" name="Content Placeholder 3">
            <a:extLst>
              <a:ext uri="{FF2B5EF4-FFF2-40B4-BE49-F238E27FC236}">
                <a16:creationId xmlns:a16="http://schemas.microsoft.com/office/drawing/2014/main" id="{AEE843E8-9024-4728-BC0E-72346F12D871}"/>
              </a:ext>
            </a:extLst>
          </p:cNvPr>
          <p:cNvSpPr txBox="1">
            <a:spLocks/>
          </p:cNvSpPr>
          <p:nvPr/>
        </p:nvSpPr>
        <p:spPr>
          <a:xfrm>
            <a:off x="455613" y="2135386"/>
            <a:ext cx="5386253" cy="2395850"/>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aseline="30000" dirty="0">
                <a:solidFill>
                  <a:schemeClr val="tx2"/>
                </a:solidFill>
                <a:latin typeface="+mj-lt"/>
                <a:ea typeface="Intel Clear"/>
              </a:rPr>
              <a:t>Assuming 3 cycle per multiplication operation on a 3 GHz processor.  A single threaded processor can produce 1 new multiplication product every 1 billionth of a second. Sound like a lot ? Hmmm, maybe not?</a:t>
            </a:r>
          </a:p>
          <a:p>
            <a:r>
              <a:rPr lang="en-US" sz="2000" baseline="30000" dirty="0">
                <a:solidFill>
                  <a:schemeClr val="tx2"/>
                </a:solidFill>
                <a:ea typeface="Intel Clear"/>
              </a:rPr>
              <a:t>A 2012 ImageNet classification algorithm* takes a 256x256 pixel image and classifies it against 1000 categories that the image might map to.  This (unoptimized) algorithm takes 12.2 trillion multiplies! With a single multiply product every 1 billionth of a second, it would take 12,200 seconds to categorize (3 </a:t>
            </a:r>
            <a:r>
              <a:rPr lang="en-US" sz="2000" baseline="30000" dirty="0" err="1">
                <a:solidFill>
                  <a:schemeClr val="tx2"/>
                </a:solidFill>
                <a:ea typeface="Intel Clear"/>
              </a:rPr>
              <a:t>hrs</a:t>
            </a:r>
            <a:r>
              <a:rPr lang="en-US" sz="2000" baseline="30000" dirty="0">
                <a:solidFill>
                  <a:schemeClr val="tx2"/>
                </a:solidFill>
                <a:ea typeface="Intel Clear"/>
              </a:rPr>
              <a:t>, 24 minutes) at one multiply every one billionth of a second.</a:t>
            </a:r>
          </a:p>
          <a:p>
            <a:r>
              <a:rPr lang="en-US" sz="2000" baseline="30000" dirty="0">
                <a:solidFill>
                  <a:schemeClr val="tx2"/>
                </a:solidFill>
                <a:ea typeface="Intel Clear"/>
              </a:rPr>
              <a:t>*</a:t>
            </a:r>
            <a:r>
              <a:rPr lang="en-US" sz="900" u="sng" dirty="0">
                <a:hlinkClick r:id="rId2"/>
              </a:rPr>
              <a:t>https://vast.cs.ucla.edu/sites/default/files/publications/CNN_ICANN14.pdf</a:t>
            </a:r>
            <a:endParaRPr lang="en-US" dirty="0"/>
          </a:p>
          <a:p>
            <a:r>
              <a:rPr lang="en-US" dirty="0"/>
              <a:t> </a:t>
            </a:r>
          </a:p>
          <a:p>
            <a:endParaRPr lang="en-US" sz="2000" baseline="30000" dirty="0">
              <a:solidFill>
                <a:schemeClr val="tx2"/>
              </a:solidFill>
              <a:ea typeface="Intel Clear"/>
            </a:endParaRPr>
          </a:p>
          <a:p>
            <a:endParaRPr lang="en-US" sz="2000" baseline="30000" dirty="0">
              <a:solidFill>
                <a:schemeClr val="tx2"/>
              </a:solidFill>
              <a:latin typeface="+mj-lt"/>
              <a:ea typeface="Intel Clear"/>
            </a:endParaRPr>
          </a:p>
          <a:p>
            <a:endParaRPr lang="en-US" sz="2000" baseline="30000" dirty="0">
              <a:solidFill>
                <a:schemeClr val="tx2"/>
              </a:solidFill>
              <a:latin typeface="+mj-lt"/>
              <a:ea typeface="Intel Clear"/>
            </a:endParaRPr>
          </a:p>
          <a:p>
            <a:pPr>
              <a:spcBef>
                <a:spcPts val="0"/>
              </a:spcBef>
            </a:pPr>
            <a:endParaRPr lang="en-US" dirty="0"/>
          </a:p>
        </p:txBody>
      </p:sp>
      <p:pic>
        <p:nvPicPr>
          <p:cNvPr id="5" name="Picture 4">
            <a:extLst>
              <a:ext uri="{FF2B5EF4-FFF2-40B4-BE49-F238E27FC236}">
                <a16:creationId xmlns:a16="http://schemas.microsoft.com/office/drawing/2014/main" id="{EE8840E6-E3D8-4CF4-8A4A-BE5AF74A5B36}"/>
              </a:ext>
            </a:extLst>
          </p:cNvPr>
          <p:cNvPicPr>
            <a:picLocks noChangeAspect="1"/>
          </p:cNvPicPr>
          <p:nvPr/>
        </p:nvPicPr>
        <p:blipFill>
          <a:blip r:embed="rId3"/>
          <a:stretch>
            <a:fillRect/>
          </a:stretch>
        </p:blipFill>
        <p:spPr>
          <a:xfrm>
            <a:off x="5750067" y="2042656"/>
            <a:ext cx="3393933" cy="2514887"/>
          </a:xfrm>
          <a:prstGeom prst="rect">
            <a:avLst/>
          </a:prstGeom>
        </p:spPr>
      </p:pic>
      <p:sp>
        <p:nvSpPr>
          <p:cNvPr id="6" name="Content Placeholder 3">
            <a:extLst>
              <a:ext uri="{FF2B5EF4-FFF2-40B4-BE49-F238E27FC236}">
                <a16:creationId xmlns:a16="http://schemas.microsoft.com/office/drawing/2014/main" id="{8B6899BF-2253-4491-8289-1A41FDB9B917}"/>
              </a:ext>
            </a:extLst>
          </p:cNvPr>
          <p:cNvSpPr txBox="1">
            <a:spLocks/>
          </p:cNvSpPr>
          <p:nvPr/>
        </p:nvSpPr>
        <p:spPr>
          <a:xfrm>
            <a:off x="455613" y="819150"/>
            <a:ext cx="8413197" cy="1240903"/>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High-performance computing</a:t>
            </a:r>
            <a:r>
              <a:rPr lang="en-US" dirty="0"/>
              <a:t> (</a:t>
            </a:r>
            <a:r>
              <a:rPr lang="en-US" b="1" dirty="0"/>
              <a:t>HPC</a:t>
            </a:r>
            <a:r>
              <a:rPr lang="en-US" dirty="0"/>
              <a:t>) is the use of parallel processing for running advanced application programs efficiently, reliably and quickly. The term applies especially to systems that function above a teraflop or 10</a:t>
            </a:r>
            <a:r>
              <a:rPr lang="en-US" baseline="30000" dirty="0"/>
              <a:t>12</a:t>
            </a:r>
            <a:r>
              <a:rPr lang="en-US" dirty="0"/>
              <a:t> floating-point operations per second</a:t>
            </a:r>
            <a:r>
              <a:rPr lang="en-US" baseline="30000" dirty="0"/>
              <a:t> (definitions may vary)</a:t>
            </a:r>
          </a:p>
          <a:p>
            <a:endParaRPr lang="en-US" sz="2000" baseline="30000" dirty="0">
              <a:solidFill>
                <a:schemeClr val="tx2"/>
              </a:solidFill>
              <a:latin typeface="+mj-lt"/>
              <a:ea typeface="Intel Clear"/>
            </a:endParaRPr>
          </a:p>
          <a:p>
            <a:pPr>
              <a:spcBef>
                <a:spcPts val="0"/>
              </a:spcBef>
            </a:pPr>
            <a:endParaRPr lang="en-US" dirty="0"/>
          </a:p>
        </p:txBody>
      </p:sp>
    </p:spTree>
    <p:extLst>
      <p:ext uri="{BB962C8B-B14F-4D97-AF65-F5344CB8AC3E}">
        <p14:creationId xmlns:p14="http://schemas.microsoft.com/office/powerpoint/2010/main" val="128168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A22B58-FDF7-45C4-ADC5-CF1006F71799}"/>
              </a:ext>
            </a:extLst>
          </p:cNvPr>
          <p:cNvSpPr>
            <a:spLocks noGrp="1"/>
          </p:cNvSpPr>
          <p:nvPr>
            <p:ph type="sldNum" sz="quarter" idx="12"/>
          </p:nvPr>
        </p:nvSpPr>
        <p:spPr/>
        <p:txBody>
          <a:bodyPr/>
          <a:lstStyle/>
          <a:p>
            <a:fld id="{EE2556C5-CE8C-6547-B838-EA80C61A4AF7}" type="slidenum">
              <a:rPr lang="en-US" smtClean="0"/>
              <a:pPr/>
              <a:t>40</a:t>
            </a:fld>
            <a:endParaRPr lang="en-US" dirty="0"/>
          </a:p>
        </p:txBody>
      </p:sp>
      <p:sp>
        <p:nvSpPr>
          <p:cNvPr id="3" name="Title 2">
            <a:extLst>
              <a:ext uri="{FF2B5EF4-FFF2-40B4-BE49-F238E27FC236}">
                <a16:creationId xmlns:a16="http://schemas.microsoft.com/office/drawing/2014/main" id="{C7C039BA-2502-4FDA-98FA-2F9B4AFC74D0}"/>
              </a:ext>
            </a:extLst>
          </p:cNvPr>
          <p:cNvSpPr>
            <a:spLocks noGrp="1"/>
          </p:cNvSpPr>
          <p:nvPr>
            <p:ph type="title"/>
          </p:nvPr>
        </p:nvSpPr>
        <p:spPr/>
        <p:txBody>
          <a:bodyPr/>
          <a:lstStyle/>
          <a:p>
            <a:r>
              <a:rPr lang="en-US" dirty="0"/>
              <a:t>OpenCL vs HLS</a:t>
            </a:r>
          </a:p>
        </p:txBody>
      </p:sp>
      <p:graphicFrame>
        <p:nvGraphicFramePr>
          <p:cNvPr id="5" name="Content Placeholder 4">
            <a:extLst>
              <a:ext uri="{FF2B5EF4-FFF2-40B4-BE49-F238E27FC236}">
                <a16:creationId xmlns:a16="http://schemas.microsoft.com/office/drawing/2014/main" id="{ED46714E-FFA4-4DAC-AF3F-D4C0AD4BE4E1}"/>
              </a:ext>
            </a:extLst>
          </p:cNvPr>
          <p:cNvGraphicFramePr>
            <a:graphicFrameLocks noGrp="1"/>
          </p:cNvGraphicFramePr>
          <p:nvPr>
            <p:ph sz="quarter" idx="13"/>
          </p:nvPr>
        </p:nvGraphicFramePr>
        <p:xfrm>
          <a:off x="455613" y="1203325"/>
          <a:ext cx="8228013" cy="3423920"/>
        </p:xfrm>
        <a:graphic>
          <a:graphicData uri="http://schemas.openxmlformats.org/drawingml/2006/table">
            <a:tbl>
              <a:tblPr firstRow="1" bandRow="1">
                <a:tableStyleId>{5C22544A-7EE6-4342-B048-85BDC9FD1C3A}</a:tableStyleId>
              </a:tblPr>
              <a:tblGrid>
                <a:gridCol w="1738947">
                  <a:extLst>
                    <a:ext uri="{9D8B030D-6E8A-4147-A177-3AD203B41FA5}">
                      <a16:colId xmlns:a16="http://schemas.microsoft.com/office/drawing/2014/main" val="2997894860"/>
                    </a:ext>
                  </a:extLst>
                </a:gridCol>
                <a:gridCol w="3358747">
                  <a:extLst>
                    <a:ext uri="{9D8B030D-6E8A-4147-A177-3AD203B41FA5}">
                      <a16:colId xmlns:a16="http://schemas.microsoft.com/office/drawing/2014/main" val="414459335"/>
                    </a:ext>
                  </a:extLst>
                </a:gridCol>
                <a:gridCol w="3130319">
                  <a:extLst>
                    <a:ext uri="{9D8B030D-6E8A-4147-A177-3AD203B41FA5}">
                      <a16:colId xmlns:a16="http://schemas.microsoft.com/office/drawing/2014/main" val="3141246848"/>
                    </a:ext>
                  </a:extLst>
                </a:gridCol>
              </a:tblGrid>
              <a:tr h="370840">
                <a:tc>
                  <a:txBody>
                    <a:bodyPr/>
                    <a:lstStyle/>
                    <a:p>
                      <a:pPr algn="ctr"/>
                      <a:r>
                        <a:rPr lang="en-US" dirty="0"/>
                        <a:t>Characteristic</a:t>
                      </a:r>
                    </a:p>
                  </a:txBody>
                  <a:tcPr anchor="ctr"/>
                </a:tc>
                <a:tc>
                  <a:txBody>
                    <a:bodyPr/>
                    <a:lstStyle/>
                    <a:p>
                      <a:pPr algn="ctr"/>
                      <a:r>
                        <a:rPr lang="en-US" dirty="0"/>
                        <a:t>OpenCL</a:t>
                      </a:r>
                    </a:p>
                  </a:txBody>
                  <a:tcPr anchor="ctr"/>
                </a:tc>
                <a:tc>
                  <a:txBody>
                    <a:bodyPr/>
                    <a:lstStyle/>
                    <a:p>
                      <a:pPr algn="ctr"/>
                      <a:r>
                        <a:rPr lang="en-US" dirty="0"/>
                        <a:t>HLS</a:t>
                      </a:r>
                    </a:p>
                  </a:txBody>
                  <a:tcPr anchor="ctr"/>
                </a:tc>
                <a:extLst>
                  <a:ext uri="{0D108BD9-81ED-4DB2-BD59-A6C34878D82A}">
                    <a16:rowId xmlns:a16="http://schemas.microsoft.com/office/drawing/2014/main" val="4045177403"/>
                  </a:ext>
                </a:extLst>
              </a:tr>
              <a:tr h="370840">
                <a:tc>
                  <a:txBody>
                    <a:bodyPr/>
                    <a:lstStyle/>
                    <a:p>
                      <a:pPr algn="ctr"/>
                      <a:r>
                        <a:rPr lang="en-US" sz="1000" dirty="0"/>
                        <a:t>Intended User</a:t>
                      </a:r>
                    </a:p>
                  </a:txBody>
                  <a:tcPr anchor="ctr"/>
                </a:tc>
                <a:tc>
                  <a:txBody>
                    <a:bodyPr/>
                    <a:lstStyle/>
                    <a:p>
                      <a:pPr algn="ctr"/>
                      <a:r>
                        <a:rPr lang="en-US" sz="1000" dirty="0"/>
                        <a:t>Software Developers</a:t>
                      </a:r>
                    </a:p>
                  </a:txBody>
                  <a:tcPr anchor="ctr"/>
                </a:tc>
                <a:tc>
                  <a:txBody>
                    <a:bodyPr/>
                    <a:lstStyle/>
                    <a:p>
                      <a:pPr algn="ctr"/>
                      <a:r>
                        <a:rPr lang="en-US" sz="1000" dirty="0"/>
                        <a:t>Hardware Developers</a:t>
                      </a:r>
                    </a:p>
                  </a:txBody>
                  <a:tcPr anchor="ctr"/>
                </a:tc>
                <a:extLst>
                  <a:ext uri="{0D108BD9-81ED-4DB2-BD59-A6C34878D82A}">
                    <a16:rowId xmlns:a16="http://schemas.microsoft.com/office/drawing/2014/main" val="776073267"/>
                  </a:ext>
                </a:extLst>
              </a:tr>
              <a:tr h="370840">
                <a:tc>
                  <a:txBody>
                    <a:bodyPr/>
                    <a:lstStyle/>
                    <a:p>
                      <a:pPr algn="ctr"/>
                      <a:r>
                        <a:rPr lang="en-US" sz="1000" dirty="0"/>
                        <a:t>Software driver and runtime included?</a:t>
                      </a:r>
                    </a:p>
                  </a:txBody>
                  <a:tcPr anchor="ctr"/>
                </a:tc>
                <a:tc>
                  <a:txBody>
                    <a:bodyPr/>
                    <a:lstStyle/>
                    <a:p>
                      <a:pPr algn="ctr"/>
                      <a:r>
                        <a:rPr lang="en-US" sz="1000" dirty="0"/>
                        <a:t>Yes</a:t>
                      </a:r>
                    </a:p>
                  </a:txBody>
                  <a:tcPr anchor="ctr"/>
                </a:tc>
                <a:tc>
                  <a:txBody>
                    <a:bodyPr/>
                    <a:lstStyle/>
                    <a:p>
                      <a:pPr algn="ctr"/>
                      <a:r>
                        <a:rPr lang="en-US" sz="1000" dirty="0"/>
                        <a:t>No</a:t>
                      </a:r>
                    </a:p>
                  </a:txBody>
                  <a:tcPr anchor="ctr"/>
                </a:tc>
                <a:extLst>
                  <a:ext uri="{0D108BD9-81ED-4DB2-BD59-A6C34878D82A}">
                    <a16:rowId xmlns:a16="http://schemas.microsoft.com/office/drawing/2014/main" val="450532414"/>
                  </a:ext>
                </a:extLst>
              </a:tr>
              <a:tr h="370840">
                <a:tc>
                  <a:txBody>
                    <a:bodyPr/>
                    <a:lstStyle/>
                    <a:p>
                      <a:pPr algn="ctr"/>
                      <a:r>
                        <a:rPr lang="en-US" sz="1000" dirty="0"/>
                        <a:t>Experience in system design needed?</a:t>
                      </a:r>
                    </a:p>
                  </a:txBody>
                  <a:tcPr anchor="ctr"/>
                </a:tc>
                <a:tc>
                  <a:txBody>
                    <a:bodyPr/>
                    <a:lstStyle/>
                    <a:p>
                      <a:pPr algn="ctr"/>
                      <a:r>
                        <a:rPr lang="en-US" sz="1000" dirty="0"/>
                        <a:t>No – Compilation flow integrates OpenCL kernel into BSP automatically</a:t>
                      </a:r>
                    </a:p>
                  </a:txBody>
                  <a:tcPr anchor="ctr"/>
                </a:tc>
                <a:tc>
                  <a:txBody>
                    <a:bodyPr/>
                    <a:lstStyle/>
                    <a:p>
                      <a:pPr algn="ctr"/>
                      <a:r>
                        <a:rPr lang="en-US" sz="1000" dirty="0"/>
                        <a:t>Yes - user must integrate accelerator into larger system</a:t>
                      </a:r>
                    </a:p>
                  </a:txBody>
                  <a:tcPr anchor="ctr"/>
                </a:tc>
                <a:extLst>
                  <a:ext uri="{0D108BD9-81ED-4DB2-BD59-A6C34878D82A}">
                    <a16:rowId xmlns:a16="http://schemas.microsoft.com/office/drawing/2014/main" val="3769792072"/>
                  </a:ext>
                </a:extLst>
              </a:tr>
              <a:tr h="370840">
                <a:tc>
                  <a:txBody>
                    <a:bodyPr/>
                    <a:lstStyle/>
                    <a:p>
                      <a:pPr algn="ctr"/>
                      <a:r>
                        <a:rPr lang="en-US" sz="1000" dirty="0"/>
                        <a:t>Experience in IP design needed?</a:t>
                      </a:r>
                    </a:p>
                  </a:txBody>
                  <a:tcPr anchor="ctr"/>
                </a:tc>
                <a:tc>
                  <a:txBody>
                    <a:bodyPr/>
                    <a:lstStyle/>
                    <a:p>
                      <a:pPr algn="ctr"/>
                      <a:r>
                        <a:rPr lang="en-US" sz="1000" dirty="0"/>
                        <a:t>No – Software developers are not expected to write any RTL and just describe algorithm in the OpenCL kernel language</a:t>
                      </a:r>
                    </a:p>
                  </a:txBody>
                  <a:tcPr anchor="ctr"/>
                </a:tc>
                <a:tc>
                  <a:txBody>
                    <a:bodyPr/>
                    <a:lstStyle/>
                    <a:p>
                      <a:pPr algn="ctr"/>
                      <a:r>
                        <a:rPr lang="en-US" sz="1000" dirty="0"/>
                        <a:t>Maybe – Most real designs will use a combination of HLS generated logic and hand coded/3</a:t>
                      </a:r>
                      <a:r>
                        <a:rPr lang="en-US" sz="1000" baseline="30000" dirty="0"/>
                        <a:t>rd</a:t>
                      </a:r>
                      <a:r>
                        <a:rPr lang="en-US" sz="1000" dirty="0"/>
                        <a:t> party IP</a:t>
                      </a:r>
                    </a:p>
                  </a:txBody>
                  <a:tcPr anchor="ctr"/>
                </a:tc>
                <a:extLst>
                  <a:ext uri="{0D108BD9-81ED-4DB2-BD59-A6C34878D82A}">
                    <a16:rowId xmlns:a16="http://schemas.microsoft.com/office/drawing/2014/main" val="3242456320"/>
                  </a:ext>
                </a:extLst>
              </a:tr>
              <a:tr h="370840">
                <a:tc>
                  <a:txBody>
                    <a:bodyPr/>
                    <a:lstStyle/>
                    <a:p>
                      <a:pPr algn="ctr"/>
                      <a:r>
                        <a:rPr lang="en-US" sz="1000" dirty="0"/>
                        <a:t>Verification of hardware</a:t>
                      </a:r>
                    </a:p>
                  </a:txBody>
                  <a:tcPr anchor="ctr"/>
                </a:tc>
                <a:tc>
                  <a:txBody>
                    <a:bodyPr/>
                    <a:lstStyle/>
                    <a:p>
                      <a:pPr algn="ctr"/>
                      <a:r>
                        <a:rPr lang="en-US" sz="1000" dirty="0"/>
                        <a:t>Typically accomplished by running data through kernel and original software to verify results match</a:t>
                      </a:r>
                    </a:p>
                  </a:txBody>
                  <a:tcPr anchor="ctr"/>
                </a:tc>
                <a:tc>
                  <a:txBody>
                    <a:bodyPr/>
                    <a:lstStyle/>
                    <a:p>
                      <a:pPr algn="ctr"/>
                      <a:r>
                        <a:rPr lang="en-US" sz="1000" dirty="0"/>
                        <a:t>Typically accomplished by simulating the accelerator with stimulus standalone then in larger system with the remainder of the IP</a:t>
                      </a:r>
                    </a:p>
                  </a:txBody>
                  <a:tcPr anchor="ctr"/>
                </a:tc>
                <a:extLst>
                  <a:ext uri="{0D108BD9-81ED-4DB2-BD59-A6C34878D82A}">
                    <a16:rowId xmlns:a16="http://schemas.microsoft.com/office/drawing/2014/main" val="4073924235"/>
                  </a:ext>
                </a:extLst>
              </a:tr>
              <a:tr h="370840">
                <a:tc>
                  <a:txBody>
                    <a:bodyPr/>
                    <a:lstStyle/>
                    <a:p>
                      <a:pPr algn="ctr"/>
                      <a:r>
                        <a:rPr lang="en-US" sz="1000" dirty="0"/>
                        <a:t>Accelerator threading model</a:t>
                      </a:r>
                    </a:p>
                  </a:txBody>
                  <a:tcPr anchor="ctr"/>
                </a:tc>
                <a:tc>
                  <a:txBody>
                    <a:bodyPr/>
                    <a:lstStyle/>
                    <a:p>
                      <a:pPr algn="ctr"/>
                      <a:r>
                        <a:rPr lang="en-US" sz="1000" dirty="0"/>
                        <a:t>Multi-thread (</a:t>
                      </a:r>
                      <a:r>
                        <a:rPr lang="en-US" sz="1000" dirty="0" err="1"/>
                        <a:t>NDRange</a:t>
                      </a:r>
                      <a:r>
                        <a:rPr lang="en-US" sz="1000" dirty="0"/>
                        <a:t>) or single-threaded (Single-threaded work-item)</a:t>
                      </a:r>
                    </a:p>
                  </a:txBody>
                  <a:tcPr anchor="ctr"/>
                </a:tc>
                <a:tc>
                  <a:txBody>
                    <a:bodyPr/>
                    <a:lstStyle/>
                    <a:p>
                      <a:pPr algn="ctr"/>
                      <a:r>
                        <a:rPr lang="en-US" sz="1000" dirty="0"/>
                        <a:t>Single-threaded</a:t>
                      </a:r>
                    </a:p>
                  </a:txBody>
                  <a:tcPr anchor="ctr"/>
                </a:tc>
                <a:extLst>
                  <a:ext uri="{0D108BD9-81ED-4DB2-BD59-A6C34878D82A}">
                    <a16:rowId xmlns:a16="http://schemas.microsoft.com/office/drawing/2014/main" val="302618936"/>
                  </a:ext>
                </a:extLst>
              </a:tr>
              <a:tr h="370840">
                <a:tc>
                  <a:txBody>
                    <a:bodyPr/>
                    <a:lstStyle/>
                    <a:p>
                      <a:pPr algn="ctr"/>
                      <a:r>
                        <a:rPr lang="en-US" sz="1000" dirty="0"/>
                        <a:t>Main shortcoming</a:t>
                      </a:r>
                    </a:p>
                  </a:txBody>
                  <a:tcPr anchor="ctr"/>
                </a:tc>
                <a:tc>
                  <a:txBody>
                    <a:bodyPr/>
                    <a:lstStyle/>
                    <a:p>
                      <a:pPr algn="ctr"/>
                      <a:r>
                        <a:rPr lang="en-US" sz="1000" dirty="0"/>
                        <a:t>Compiling OpenCL kernel for FPGA usually takes hours while OpenCL on CPU/GPU compiles &lt; 1 second</a:t>
                      </a:r>
                    </a:p>
                  </a:txBody>
                  <a:tcPr anchor="ctr"/>
                </a:tc>
                <a:tc>
                  <a:txBody>
                    <a:bodyPr/>
                    <a:lstStyle/>
                    <a:p>
                      <a:pPr algn="ctr"/>
                      <a:r>
                        <a:rPr lang="en-US" sz="1000" dirty="0"/>
                        <a:t>Data dependencies in loops can result in efficiencies</a:t>
                      </a:r>
                    </a:p>
                  </a:txBody>
                  <a:tcPr anchor="ctr"/>
                </a:tc>
                <a:extLst>
                  <a:ext uri="{0D108BD9-81ED-4DB2-BD59-A6C34878D82A}">
                    <a16:rowId xmlns:a16="http://schemas.microsoft.com/office/drawing/2014/main" val="2368584202"/>
                  </a:ext>
                </a:extLst>
              </a:tr>
            </a:tbl>
          </a:graphicData>
        </a:graphic>
      </p:graphicFrame>
    </p:spTree>
    <p:extLst>
      <p:ext uri="{BB962C8B-B14F-4D97-AF65-F5344CB8AC3E}">
        <p14:creationId xmlns:p14="http://schemas.microsoft.com/office/powerpoint/2010/main" val="75669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HLS (HIGH LEVEL SYNTHESIS)</a:t>
            </a:r>
          </a:p>
        </p:txBody>
      </p:sp>
    </p:spTree>
    <p:custDataLst>
      <p:tags r:id="rId1"/>
    </p:custDataLst>
    <p:extLst>
      <p:ext uri="{BB962C8B-B14F-4D97-AF65-F5344CB8AC3E}">
        <p14:creationId xmlns:p14="http://schemas.microsoft.com/office/powerpoint/2010/main" val="246594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p:cNvSpPr/>
          <p:nvPr/>
        </p:nvSpPr>
        <p:spPr bwMode="auto">
          <a:xfrm>
            <a:off x="5025729" y="1130582"/>
            <a:ext cx="2806152" cy="3045561"/>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sp>
        <p:nvSpPr>
          <p:cNvPr id="22" name="Oval 21"/>
          <p:cNvSpPr/>
          <p:nvPr/>
        </p:nvSpPr>
        <p:spPr bwMode="auto">
          <a:xfrm>
            <a:off x="3536819" y="3776887"/>
            <a:ext cx="965315" cy="78424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sp>
        <p:nvSpPr>
          <p:cNvPr id="126" name="Flowchart: Document 125"/>
          <p:cNvSpPr/>
          <p:nvPr/>
        </p:nvSpPr>
        <p:spPr bwMode="auto">
          <a:xfrm>
            <a:off x="3642384" y="4020459"/>
            <a:ext cx="754184" cy="342811"/>
          </a:xfrm>
          <a:prstGeom prst="flowChartDocument">
            <a:avLst/>
          </a:prstGeom>
          <a:gradFill>
            <a:gsLst>
              <a:gs pos="0">
                <a:schemeClr val="tx2"/>
              </a:gs>
              <a:gs pos="35000">
                <a:schemeClr val="tx2">
                  <a:lumMod val="60000"/>
                  <a:lumOff val="40000"/>
                </a:schemeClr>
              </a:gs>
              <a:gs pos="100000">
                <a:schemeClr val="tx2">
                  <a:lumMod val="20000"/>
                  <a:lumOff val="80000"/>
                </a:schemeClr>
              </a:gs>
            </a:gsLst>
          </a:gradFill>
          <a:ln w="25400">
            <a:solidFill>
              <a:srgbClr val="FFFFFF"/>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nchorCtr="0"/>
          <a:lstStyle/>
          <a:p>
            <a:pPr algn="ctr">
              <a:defRPr/>
            </a:pPr>
            <a:r>
              <a:rPr lang="en-US" sz="900" dirty="0">
                <a:solidFill>
                  <a:schemeClr val="bg1"/>
                </a:solidFill>
              </a:rPr>
              <a:t>HDL IP</a:t>
            </a:r>
          </a:p>
        </p:txBody>
      </p:sp>
      <p:sp>
        <p:nvSpPr>
          <p:cNvPr id="90" name="Rounded Rectangle 89"/>
          <p:cNvSpPr/>
          <p:nvPr/>
        </p:nvSpPr>
        <p:spPr bwMode="auto">
          <a:xfrm>
            <a:off x="1725807" y="2724520"/>
            <a:ext cx="2770013" cy="667909"/>
          </a:xfrm>
          <a:prstGeom prst="roundRect">
            <a:avLst/>
          </a:prstGeom>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0" hangingPunct="0">
              <a:defRPr/>
            </a:pPr>
            <a:endParaRPr lang="en-CA" sz="1350">
              <a:solidFill>
                <a:schemeClr val="tx1"/>
              </a:solidFill>
            </a:endParaRPr>
          </a:p>
        </p:txBody>
      </p:sp>
      <p:sp>
        <p:nvSpPr>
          <p:cNvPr id="93" name="Rounded Rectangle 92"/>
          <p:cNvSpPr/>
          <p:nvPr/>
        </p:nvSpPr>
        <p:spPr bwMode="auto">
          <a:xfrm>
            <a:off x="1555266" y="1189226"/>
            <a:ext cx="1538840" cy="1412314"/>
          </a:xfrm>
          <a:prstGeom prst="roundRect">
            <a:avLst/>
          </a:prstGeom>
          <a:solidFill>
            <a:schemeClr val="bg1">
              <a:lumMod val="50000"/>
            </a:schemeClr>
          </a:solidFill>
          <a:ln>
            <a:noFill/>
            <a:headEnd type="none" w="med" len="med"/>
            <a:tailEnd type="none" w="med" len="me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anchor="ctr" anchorCtr="0"/>
          <a:lstStyle/>
          <a:p>
            <a:pPr algn="ctr" eaLnBrk="0" hangingPunct="0">
              <a:defRPr/>
            </a:pPr>
            <a:endParaRPr lang="en-CA" sz="750" dirty="0">
              <a:solidFill>
                <a:schemeClr val="bg1"/>
              </a:solidFill>
            </a:endParaRPr>
          </a:p>
        </p:txBody>
      </p:sp>
      <p:sp>
        <p:nvSpPr>
          <p:cNvPr id="6" name="Rounded Rectangle 5"/>
          <p:cNvSpPr/>
          <p:nvPr/>
        </p:nvSpPr>
        <p:spPr bwMode="auto">
          <a:xfrm>
            <a:off x="1631447" y="1957736"/>
            <a:ext cx="1371243" cy="195975"/>
          </a:xfrm>
          <a:prstGeom prst="roundRect">
            <a:avLst/>
          </a:prstGeom>
          <a:solidFill>
            <a:srgbClr val="4F8A10"/>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sp>
        <p:nvSpPr>
          <p:cNvPr id="15364" name="Slide Number Placeholder 3"/>
          <p:cNvSpPr>
            <a:spLocks noGrp="1"/>
          </p:cNvSpPr>
          <p:nvPr>
            <p:ph type="sldNum" sz="quarter" idx="12"/>
          </p:nvPr>
        </p:nvSpPr>
        <p:spPr/>
        <p:txBody>
          <a:bodyPr/>
          <a:lstStyle/>
          <a:p>
            <a:pPr fontAlgn="base">
              <a:spcBef>
                <a:spcPct val="0"/>
              </a:spcBef>
              <a:spcAft>
                <a:spcPct val="0"/>
              </a:spcAft>
              <a:defRPr/>
            </a:pPr>
            <a:fld id="{34C10B4F-8EE8-4DBD-ADEB-409B79B5C368}" type="slidenum">
              <a:rPr lang="en-US" smtClean="0"/>
              <a:pPr fontAlgn="base">
                <a:spcBef>
                  <a:spcPct val="0"/>
                </a:spcBef>
                <a:spcAft>
                  <a:spcPct val="0"/>
                </a:spcAft>
                <a:defRPr/>
              </a:pPr>
              <a:t>42</a:t>
            </a:fld>
            <a:endParaRPr lang="en-US"/>
          </a:p>
        </p:txBody>
      </p:sp>
      <p:sp>
        <p:nvSpPr>
          <p:cNvPr id="13315" name="Title 1"/>
          <p:cNvSpPr>
            <a:spLocks noGrp="1"/>
          </p:cNvSpPr>
          <p:nvPr>
            <p:ph type="title"/>
          </p:nvPr>
        </p:nvSpPr>
        <p:spPr/>
        <p:txBody>
          <a:bodyPr/>
          <a:lstStyle/>
          <a:p>
            <a:pPr eaLnBrk="1" hangingPunct="1"/>
            <a:r>
              <a:rPr lang="en-CA" dirty="0"/>
              <a:t>HLS Use Model</a:t>
            </a:r>
          </a:p>
        </p:txBody>
      </p:sp>
      <p:sp>
        <p:nvSpPr>
          <p:cNvPr id="75" name="Rounded Rectangle 74"/>
          <p:cNvSpPr/>
          <p:nvPr/>
        </p:nvSpPr>
        <p:spPr bwMode="auto">
          <a:xfrm>
            <a:off x="1887475" y="2845472"/>
            <a:ext cx="754184" cy="467795"/>
          </a:xfrm>
          <a:prstGeom prst="roundRect">
            <a:avLst/>
          </a:prstGeom>
          <a:solidFill>
            <a:schemeClr val="bg1">
              <a:lumMod val="50000"/>
            </a:schemeClr>
          </a:solidFill>
          <a:ln>
            <a:noFill/>
            <a:headEnd type="none" w="med" len="med"/>
            <a:tailEnd type="none" w="med" len="me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anchor="ctr" anchorCtr="0"/>
          <a:lstStyle/>
          <a:p>
            <a:pPr algn="ctr" eaLnBrk="0" hangingPunct="0">
              <a:defRPr/>
            </a:pPr>
            <a:r>
              <a:rPr lang="en-CA" sz="900" dirty="0">
                <a:solidFill>
                  <a:schemeClr val="bg1"/>
                </a:solidFill>
              </a:rPr>
              <a:t>Standard</a:t>
            </a:r>
          </a:p>
          <a:p>
            <a:pPr algn="ctr" eaLnBrk="0" hangingPunct="0">
              <a:defRPr/>
            </a:pPr>
            <a:r>
              <a:rPr lang="en-CA" sz="900" dirty="0" err="1">
                <a:solidFill>
                  <a:schemeClr val="bg1"/>
                </a:solidFill>
              </a:rPr>
              <a:t>gcc</a:t>
            </a:r>
            <a:r>
              <a:rPr lang="en-CA" sz="900" dirty="0">
                <a:solidFill>
                  <a:schemeClr val="bg1"/>
                </a:solidFill>
              </a:rPr>
              <a:t>/g++ Compiler</a:t>
            </a:r>
          </a:p>
        </p:txBody>
      </p:sp>
      <p:sp>
        <p:nvSpPr>
          <p:cNvPr id="87" name="Flowchart: Document 86"/>
          <p:cNvSpPr/>
          <p:nvPr/>
        </p:nvSpPr>
        <p:spPr bwMode="auto">
          <a:xfrm>
            <a:off x="1885873" y="3997605"/>
            <a:ext cx="754184" cy="342811"/>
          </a:xfrm>
          <a:prstGeom prst="flowChartDocument">
            <a:avLst/>
          </a:prstGeom>
          <a:gradFill>
            <a:gsLst>
              <a:gs pos="0">
                <a:schemeClr val="bg1">
                  <a:lumMod val="50000"/>
                </a:schemeClr>
              </a:gs>
              <a:gs pos="80000">
                <a:schemeClr val="bg1">
                  <a:lumMod val="75000"/>
                </a:schemeClr>
              </a:gs>
              <a:gs pos="100000">
                <a:schemeClr val="bg1">
                  <a:lumMod val="95000"/>
                </a:schemeClr>
              </a:gs>
            </a:gsLst>
          </a:gradFill>
          <a:ln w="25400">
            <a:solidFill>
              <a:srgbClr val="FFFFFF"/>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nchorCtr="0"/>
          <a:lstStyle/>
          <a:p>
            <a:pPr algn="ctr">
              <a:defRPr/>
            </a:pPr>
            <a:r>
              <a:rPr lang="en-US" sz="900" dirty="0">
                <a:solidFill>
                  <a:schemeClr val="bg1"/>
                </a:solidFill>
              </a:rPr>
              <a:t>EXE</a:t>
            </a:r>
          </a:p>
        </p:txBody>
      </p:sp>
      <p:cxnSp>
        <p:nvCxnSpPr>
          <p:cNvPr id="89" name="Elbow Connector 17"/>
          <p:cNvCxnSpPr>
            <a:stCxn id="75" idx="2"/>
            <a:endCxn id="87" idx="0"/>
          </p:cNvCxnSpPr>
          <p:nvPr/>
        </p:nvCxnSpPr>
        <p:spPr bwMode="auto">
          <a:xfrm flipH="1">
            <a:off x="2262967" y="3313269"/>
            <a:ext cx="1601" cy="684337"/>
          </a:xfrm>
          <a:prstGeom prst="straightConnector1">
            <a:avLst/>
          </a:prstGeom>
          <a:solidFill>
            <a:schemeClr val="accent1"/>
          </a:solidFill>
          <a:ln w="31750" cap="flat" cmpd="sng" algn="ctr">
            <a:solidFill>
              <a:schemeClr val="tx1"/>
            </a:solidFill>
            <a:prstDash val="solid"/>
            <a:round/>
            <a:headEnd type="none" w="med" len="med"/>
            <a:tailEnd type="triangle" w="lg" len="med"/>
          </a:ln>
          <a:effectLst/>
        </p:spPr>
      </p:cxnSp>
      <p:grpSp>
        <p:nvGrpSpPr>
          <p:cNvPr id="94" name="Group 93"/>
          <p:cNvGrpSpPr/>
          <p:nvPr/>
        </p:nvGrpSpPr>
        <p:grpSpPr>
          <a:xfrm>
            <a:off x="1696688" y="1278187"/>
            <a:ext cx="1184461" cy="1268100"/>
            <a:chOff x="77429" y="1874520"/>
            <a:chExt cx="2391451" cy="2560320"/>
          </a:xfrm>
        </p:grpSpPr>
        <p:sp>
          <p:nvSpPr>
            <p:cNvPr id="95" name="Parallelogram 94"/>
            <p:cNvSpPr/>
            <p:nvPr/>
          </p:nvSpPr>
          <p:spPr bwMode="auto">
            <a:xfrm>
              <a:off x="1083269" y="1874520"/>
              <a:ext cx="640080" cy="182880"/>
            </a:xfrm>
            <a:prstGeom prst="parallelogra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main</a:t>
              </a:r>
            </a:p>
          </p:txBody>
        </p:sp>
        <p:sp>
          <p:nvSpPr>
            <p:cNvPr id="96" name="Parallelogram 95"/>
            <p:cNvSpPr/>
            <p:nvPr/>
          </p:nvSpPr>
          <p:spPr bwMode="auto">
            <a:xfrm>
              <a:off x="260309" y="2423160"/>
              <a:ext cx="365760" cy="182880"/>
            </a:xfrm>
            <a:prstGeom prst="parallelogra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a:t>
              </a:r>
            </a:p>
          </p:txBody>
        </p:sp>
        <p:sp>
          <p:nvSpPr>
            <p:cNvPr id="97" name="Parallelogram 96"/>
            <p:cNvSpPr/>
            <p:nvPr/>
          </p:nvSpPr>
          <p:spPr bwMode="auto">
            <a:xfrm>
              <a:off x="822960" y="2423160"/>
              <a:ext cx="365760" cy="182880"/>
            </a:xfrm>
            <a:prstGeom prst="parallelogra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a:t>
              </a:r>
            </a:p>
          </p:txBody>
        </p:sp>
        <p:sp>
          <p:nvSpPr>
            <p:cNvPr id="98" name="Parallelogram 97"/>
            <p:cNvSpPr/>
            <p:nvPr/>
          </p:nvSpPr>
          <p:spPr bwMode="auto">
            <a:xfrm>
              <a:off x="842506" y="28803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t1</a:t>
              </a:r>
            </a:p>
          </p:txBody>
        </p:sp>
        <p:sp>
          <p:nvSpPr>
            <p:cNvPr id="99" name="Parallelogram 98"/>
            <p:cNvSpPr/>
            <p:nvPr/>
          </p:nvSpPr>
          <p:spPr bwMode="auto">
            <a:xfrm>
              <a:off x="77429" y="33375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f11</a:t>
              </a:r>
            </a:p>
          </p:txBody>
        </p:sp>
        <p:sp>
          <p:nvSpPr>
            <p:cNvPr id="100" name="Parallelogram 99"/>
            <p:cNvSpPr/>
            <p:nvPr/>
          </p:nvSpPr>
          <p:spPr bwMode="auto">
            <a:xfrm>
              <a:off x="1737360" y="2880360"/>
              <a:ext cx="365760" cy="182880"/>
            </a:xfrm>
            <a:prstGeom prst="parallelogra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a:t>
              </a:r>
            </a:p>
          </p:txBody>
        </p:sp>
        <p:sp>
          <p:nvSpPr>
            <p:cNvPr id="101" name="Parallelogram 100"/>
            <p:cNvSpPr/>
            <p:nvPr/>
          </p:nvSpPr>
          <p:spPr bwMode="auto">
            <a:xfrm>
              <a:off x="2103120" y="33375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t2</a:t>
              </a:r>
            </a:p>
          </p:txBody>
        </p:sp>
        <p:sp>
          <p:nvSpPr>
            <p:cNvPr id="102" name="Parallelogram 101"/>
            <p:cNvSpPr/>
            <p:nvPr/>
          </p:nvSpPr>
          <p:spPr bwMode="auto">
            <a:xfrm>
              <a:off x="1463040" y="2423160"/>
              <a:ext cx="365760" cy="182880"/>
            </a:xfrm>
            <a:prstGeom prst="parallelogram">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a:t>
              </a:r>
            </a:p>
          </p:txBody>
        </p:sp>
        <p:sp>
          <p:nvSpPr>
            <p:cNvPr id="103" name="Parallelogram 102"/>
            <p:cNvSpPr/>
            <p:nvPr/>
          </p:nvSpPr>
          <p:spPr bwMode="auto">
            <a:xfrm>
              <a:off x="1737360" y="37947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f21</a:t>
              </a:r>
            </a:p>
          </p:txBody>
        </p:sp>
        <p:sp>
          <p:nvSpPr>
            <p:cNvPr id="104" name="Parallelogram 103"/>
            <p:cNvSpPr/>
            <p:nvPr/>
          </p:nvSpPr>
          <p:spPr bwMode="auto">
            <a:xfrm>
              <a:off x="1371600" y="42519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f22</a:t>
              </a:r>
            </a:p>
          </p:txBody>
        </p:sp>
        <p:sp>
          <p:nvSpPr>
            <p:cNvPr id="105" name="Parallelogram 104"/>
            <p:cNvSpPr/>
            <p:nvPr/>
          </p:nvSpPr>
          <p:spPr bwMode="auto">
            <a:xfrm>
              <a:off x="2011680" y="42519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f23</a:t>
              </a:r>
            </a:p>
          </p:txBody>
        </p:sp>
        <p:sp>
          <p:nvSpPr>
            <p:cNvPr id="106" name="Parallelogram 105"/>
            <p:cNvSpPr/>
            <p:nvPr/>
          </p:nvSpPr>
          <p:spPr bwMode="auto">
            <a:xfrm>
              <a:off x="626069" y="33375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f12</a:t>
              </a:r>
            </a:p>
          </p:txBody>
        </p:sp>
        <p:sp>
          <p:nvSpPr>
            <p:cNvPr id="107" name="Parallelogram 106"/>
            <p:cNvSpPr/>
            <p:nvPr/>
          </p:nvSpPr>
          <p:spPr bwMode="auto">
            <a:xfrm>
              <a:off x="1174709" y="3337560"/>
              <a:ext cx="365760" cy="182880"/>
            </a:xfrm>
            <a:prstGeom prst="parallelogram">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600" dirty="0">
                  <a:solidFill>
                    <a:schemeClr val="tx1"/>
                  </a:solidFill>
                  <a:latin typeface="Consolas" panose="020B0609020204030204" pitchFamily="49" charset="0"/>
                  <a:cs typeface="Consolas" panose="020B0609020204030204" pitchFamily="49" charset="0"/>
                </a:rPr>
                <a:t>f13</a:t>
              </a:r>
            </a:p>
          </p:txBody>
        </p:sp>
        <p:cxnSp>
          <p:nvCxnSpPr>
            <p:cNvPr id="108" name="Straight Connector 107"/>
            <p:cNvCxnSpPr>
              <a:stCxn id="95" idx="3"/>
              <a:endCxn id="96" idx="0"/>
            </p:cNvCxnSpPr>
            <p:nvPr/>
          </p:nvCxnSpPr>
          <p:spPr bwMode="auto">
            <a:xfrm flipH="1">
              <a:off x="443189" y="2057400"/>
              <a:ext cx="937260" cy="36576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09" name="Straight Connector 108"/>
            <p:cNvCxnSpPr>
              <a:stCxn id="95" idx="4"/>
              <a:endCxn id="97" idx="0"/>
            </p:cNvCxnSpPr>
            <p:nvPr/>
          </p:nvCxnSpPr>
          <p:spPr bwMode="auto">
            <a:xfrm flipH="1">
              <a:off x="1005840" y="2057400"/>
              <a:ext cx="397469" cy="36576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0" name="Straight Connector 109"/>
            <p:cNvCxnSpPr>
              <a:stCxn id="95" idx="4"/>
              <a:endCxn id="102" idx="1"/>
            </p:cNvCxnSpPr>
            <p:nvPr/>
          </p:nvCxnSpPr>
          <p:spPr bwMode="auto">
            <a:xfrm>
              <a:off x="1403309" y="2057400"/>
              <a:ext cx="265471" cy="36576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1" name="Straight Connector 110"/>
            <p:cNvCxnSpPr>
              <a:stCxn id="96" idx="3"/>
              <a:endCxn id="98" idx="0"/>
            </p:cNvCxnSpPr>
            <p:nvPr/>
          </p:nvCxnSpPr>
          <p:spPr bwMode="auto">
            <a:xfrm>
              <a:off x="420329" y="2606040"/>
              <a:ext cx="605057" cy="2743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2" name="Straight Connector 111"/>
            <p:cNvCxnSpPr>
              <a:stCxn id="98" idx="0"/>
              <a:endCxn id="97" idx="4"/>
            </p:cNvCxnSpPr>
            <p:nvPr/>
          </p:nvCxnSpPr>
          <p:spPr bwMode="auto">
            <a:xfrm flipH="1" flipV="1">
              <a:off x="1005840" y="2606040"/>
              <a:ext cx="19546" cy="2743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3" name="Straight Connector 112"/>
            <p:cNvCxnSpPr>
              <a:stCxn id="99" idx="1"/>
              <a:endCxn id="98" idx="4"/>
            </p:cNvCxnSpPr>
            <p:nvPr/>
          </p:nvCxnSpPr>
          <p:spPr bwMode="auto">
            <a:xfrm flipV="1">
              <a:off x="283169" y="3063240"/>
              <a:ext cx="742217" cy="27432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4" name="Straight Connector 113"/>
            <p:cNvCxnSpPr>
              <a:stCxn id="106" idx="1"/>
              <a:endCxn id="98" idx="3"/>
            </p:cNvCxnSpPr>
            <p:nvPr/>
          </p:nvCxnSpPr>
          <p:spPr bwMode="auto">
            <a:xfrm flipV="1">
              <a:off x="831809" y="3063240"/>
              <a:ext cx="170717" cy="27432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5" name="Straight Connector 114"/>
            <p:cNvCxnSpPr>
              <a:stCxn id="107" idx="1"/>
              <a:endCxn id="98" idx="4"/>
            </p:cNvCxnSpPr>
            <p:nvPr/>
          </p:nvCxnSpPr>
          <p:spPr bwMode="auto">
            <a:xfrm flipH="1" flipV="1">
              <a:off x="1025386" y="3063240"/>
              <a:ext cx="355063" cy="27432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6" name="Straight Connector 115"/>
            <p:cNvCxnSpPr>
              <a:stCxn id="100" idx="0"/>
              <a:endCxn id="102" idx="3"/>
            </p:cNvCxnSpPr>
            <p:nvPr/>
          </p:nvCxnSpPr>
          <p:spPr bwMode="auto">
            <a:xfrm flipH="1" flipV="1">
              <a:off x="1623060" y="2606040"/>
              <a:ext cx="297180" cy="2743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7" name="Straight Connector 116"/>
            <p:cNvCxnSpPr>
              <a:stCxn id="101" idx="1"/>
              <a:endCxn id="100" idx="4"/>
            </p:cNvCxnSpPr>
            <p:nvPr/>
          </p:nvCxnSpPr>
          <p:spPr bwMode="auto">
            <a:xfrm flipH="1" flipV="1">
              <a:off x="1920240" y="3063240"/>
              <a:ext cx="388620" cy="274320"/>
            </a:xfrm>
            <a:prstGeom prst="line">
              <a:avLst/>
            </a:prstGeom>
            <a:ln>
              <a:headEnd type="none" w="med" len="med"/>
              <a:tailEnd type="none" w="med" len="med"/>
            </a:ln>
          </p:spPr>
          <p:style>
            <a:lnRef idx="1">
              <a:schemeClr val="dk1"/>
            </a:lnRef>
            <a:fillRef idx="2">
              <a:schemeClr val="dk1"/>
            </a:fillRef>
            <a:effectRef idx="1">
              <a:schemeClr val="dk1"/>
            </a:effectRef>
            <a:fontRef idx="minor">
              <a:schemeClr val="dk1"/>
            </a:fontRef>
          </p:style>
        </p:cxnSp>
        <p:cxnSp>
          <p:nvCxnSpPr>
            <p:cNvPr id="118" name="Straight Connector 117"/>
            <p:cNvCxnSpPr>
              <a:stCxn id="103" idx="1"/>
              <a:endCxn id="101" idx="4"/>
            </p:cNvCxnSpPr>
            <p:nvPr/>
          </p:nvCxnSpPr>
          <p:spPr bwMode="auto">
            <a:xfrm flipV="1">
              <a:off x="1943100" y="3520440"/>
              <a:ext cx="342900" cy="27432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19" name="Straight Connector 118"/>
            <p:cNvCxnSpPr>
              <a:stCxn id="104" idx="1"/>
              <a:endCxn id="103" idx="3"/>
            </p:cNvCxnSpPr>
            <p:nvPr/>
          </p:nvCxnSpPr>
          <p:spPr bwMode="auto">
            <a:xfrm flipV="1">
              <a:off x="1577340" y="3977640"/>
              <a:ext cx="320040" cy="27432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cxnSp>
          <p:nvCxnSpPr>
            <p:cNvPr id="120" name="Straight Connector 119"/>
            <p:cNvCxnSpPr>
              <a:stCxn id="105" idx="1"/>
              <a:endCxn id="103" idx="4"/>
            </p:cNvCxnSpPr>
            <p:nvPr/>
          </p:nvCxnSpPr>
          <p:spPr bwMode="auto">
            <a:xfrm flipH="1" flipV="1">
              <a:off x="1920240" y="3977640"/>
              <a:ext cx="297180" cy="274320"/>
            </a:xfrm>
            <a:prstGeom prst="line">
              <a:avLst/>
            </a:prstGeom>
            <a:ln>
              <a:headEnd type="none" w="med" len="med"/>
              <a:tailEnd type="none" w="med" len="med"/>
            </a:ln>
          </p:spPr>
          <p:style>
            <a:lnRef idx="1">
              <a:schemeClr val="accent3"/>
            </a:lnRef>
            <a:fillRef idx="0">
              <a:schemeClr val="accent3"/>
            </a:fillRef>
            <a:effectRef idx="0">
              <a:schemeClr val="accent3"/>
            </a:effectRef>
            <a:fontRef idx="minor">
              <a:schemeClr val="tx1"/>
            </a:fontRef>
          </p:style>
        </p:cxnSp>
      </p:grpSp>
      <p:sp>
        <p:nvSpPr>
          <p:cNvPr id="5" name="Rectangle 4"/>
          <p:cNvSpPr/>
          <p:nvPr/>
        </p:nvSpPr>
        <p:spPr>
          <a:xfrm>
            <a:off x="1761872" y="912298"/>
            <a:ext cx="1125629" cy="300082"/>
          </a:xfrm>
          <a:prstGeom prst="rect">
            <a:avLst/>
          </a:prstGeom>
        </p:spPr>
        <p:txBody>
          <a:bodyPr wrap="none">
            <a:spAutoFit/>
          </a:bodyPr>
          <a:lstStyle/>
          <a:p>
            <a:pPr algn="ctr">
              <a:defRPr/>
            </a:pPr>
            <a:r>
              <a:rPr lang="en-CA" sz="1350" dirty="0"/>
              <a:t>C/C++ Code</a:t>
            </a:r>
          </a:p>
        </p:txBody>
      </p:sp>
      <p:cxnSp>
        <p:nvCxnSpPr>
          <p:cNvPr id="121" name="Elbow Connector 17"/>
          <p:cNvCxnSpPr/>
          <p:nvPr/>
        </p:nvCxnSpPr>
        <p:spPr bwMode="auto">
          <a:xfrm flipH="1">
            <a:off x="2257435" y="2601540"/>
            <a:ext cx="1601" cy="245960"/>
          </a:xfrm>
          <a:prstGeom prst="straightConnector1">
            <a:avLst/>
          </a:prstGeom>
          <a:solidFill>
            <a:schemeClr val="accent1"/>
          </a:solidFill>
          <a:ln w="31750" cap="flat" cmpd="sng" algn="ctr">
            <a:solidFill>
              <a:schemeClr val="tx1"/>
            </a:solidFill>
            <a:prstDash val="solid"/>
            <a:round/>
            <a:headEnd type="none" w="med" len="med"/>
            <a:tailEnd type="triangle" w="lg" len="med"/>
          </a:ln>
          <a:effectLst/>
        </p:spPr>
      </p:cxnSp>
      <p:sp>
        <p:nvSpPr>
          <p:cNvPr id="122" name="Rounded Rectangle 121"/>
          <p:cNvSpPr/>
          <p:nvPr/>
        </p:nvSpPr>
        <p:spPr bwMode="auto">
          <a:xfrm>
            <a:off x="3642384" y="2847499"/>
            <a:ext cx="754184" cy="467795"/>
          </a:xfrm>
          <a:prstGeom prst="roundRect">
            <a:avLst/>
          </a:prstGeom>
          <a:solidFill>
            <a:schemeClr val="tx2"/>
          </a:solidFill>
          <a:ln>
            <a:noFill/>
            <a:headEnd type="none" w="med" len="med"/>
            <a:tailEnd type="none"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nchorCtr="0"/>
          <a:lstStyle/>
          <a:p>
            <a:pPr algn="ctr" eaLnBrk="0" hangingPunct="0">
              <a:defRPr/>
            </a:pPr>
            <a:r>
              <a:rPr lang="en-CA" sz="900" dirty="0">
                <a:solidFill>
                  <a:schemeClr val="bg1"/>
                </a:solidFill>
              </a:rPr>
              <a:t>HLS Compiler</a:t>
            </a:r>
          </a:p>
        </p:txBody>
      </p:sp>
      <p:cxnSp>
        <p:nvCxnSpPr>
          <p:cNvPr id="123" name="Curved Connector 122"/>
          <p:cNvCxnSpPr>
            <a:endCxn id="122" idx="0"/>
          </p:cNvCxnSpPr>
          <p:nvPr/>
        </p:nvCxnSpPr>
        <p:spPr bwMode="auto">
          <a:xfrm>
            <a:off x="3002691" y="2055724"/>
            <a:ext cx="1016786" cy="791776"/>
          </a:xfrm>
          <a:prstGeom prst="curvedConnector2">
            <a:avLst/>
          </a:prstGeom>
          <a:solidFill>
            <a:schemeClr val="accent1"/>
          </a:solidFill>
          <a:ln w="31750" cap="flat" cmpd="sng" algn="ctr">
            <a:solidFill>
              <a:srgbClr val="3366CC"/>
            </a:solidFill>
            <a:prstDash val="solid"/>
            <a:round/>
            <a:headEnd type="none" w="med" len="med"/>
            <a:tailEnd type="triangle" w="lg" len="med"/>
          </a:ln>
          <a:effectLst/>
        </p:spPr>
      </p:cxnSp>
      <p:cxnSp>
        <p:nvCxnSpPr>
          <p:cNvPr id="125" name="Elbow Connector 17"/>
          <p:cNvCxnSpPr>
            <a:stCxn id="122" idx="2"/>
            <a:endCxn id="126" idx="0"/>
          </p:cNvCxnSpPr>
          <p:nvPr/>
        </p:nvCxnSpPr>
        <p:spPr bwMode="auto">
          <a:xfrm>
            <a:off x="4019476" y="3315294"/>
            <a:ext cx="0" cy="705165"/>
          </a:xfrm>
          <a:prstGeom prst="straightConnector1">
            <a:avLst/>
          </a:prstGeom>
          <a:solidFill>
            <a:schemeClr val="accent1"/>
          </a:solidFill>
          <a:ln w="31750" cap="flat" cmpd="sng" algn="ctr">
            <a:solidFill>
              <a:srgbClr val="3366CC"/>
            </a:solidFill>
            <a:prstDash val="solid"/>
            <a:round/>
            <a:headEnd type="none" w="med" len="med"/>
            <a:tailEnd type="triangle" w="lg" len="med"/>
          </a:ln>
          <a:effectLst/>
        </p:spPr>
      </p:cxnSp>
      <p:sp>
        <p:nvSpPr>
          <p:cNvPr id="151" name="TextBox 150"/>
          <p:cNvSpPr txBox="1"/>
          <p:nvPr/>
        </p:nvSpPr>
        <p:spPr>
          <a:xfrm>
            <a:off x="7131654" y="2568547"/>
            <a:ext cx="784657" cy="300082"/>
          </a:xfrm>
          <a:prstGeom prst="rect">
            <a:avLst/>
          </a:prstGeom>
          <a:noFill/>
        </p:spPr>
        <p:txBody>
          <a:bodyPr wrap="square" rtlCol="0">
            <a:spAutoFit/>
          </a:bodyPr>
          <a:lstStyle/>
          <a:p>
            <a:pPr algn="ctr"/>
            <a:r>
              <a:rPr lang="en-US" sz="1350" b="1" dirty="0"/>
              <a:t>FPGA</a:t>
            </a:r>
          </a:p>
        </p:txBody>
      </p:sp>
      <p:sp>
        <p:nvSpPr>
          <p:cNvPr id="159" name="Rounded Rectangle 158"/>
          <p:cNvSpPr/>
          <p:nvPr/>
        </p:nvSpPr>
        <p:spPr bwMode="auto">
          <a:xfrm>
            <a:off x="5592815" y="1595212"/>
            <a:ext cx="1615019" cy="2130668"/>
          </a:xfrm>
          <a:prstGeom prst="roundRect">
            <a:avLst/>
          </a:prstGeom>
          <a:solidFill>
            <a:schemeClr val="bg2">
              <a:lumMod val="60000"/>
              <a:lumOff val="40000"/>
            </a:schemeClr>
          </a:solidFill>
          <a:ln>
            <a:noFill/>
            <a:headEnd type="none" w="med" len="med"/>
            <a:tailEnd type="none" w="med" len="med"/>
          </a:ln>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anchor="ctr" anchorCtr="0"/>
          <a:lstStyle/>
          <a:p>
            <a:pPr algn="ctr" eaLnBrk="0" hangingPunct="0">
              <a:defRPr/>
            </a:pPr>
            <a:endParaRPr lang="en-CA" sz="750" dirty="0">
              <a:solidFill>
                <a:schemeClr val="bg1"/>
              </a:solidFill>
            </a:endParaRPr>
          </a:p>
        </p:txBody>
      </p:sp>
      <p:sp>
        <p:nvSpPr>
          <p:cNvPr id="160" name="Rounded Rectangle 159"/>
          <p:cNvSpPr/>
          <p:nvPr/>
        </p:nvSpPr>
        <p:spPr bwMode="auto">
          <a:xfrm>
            <a:off x="6051712" y="1938391"/>
            <a:ext cx="754184" cy="467795"/>
          </a:xfrm>
          <a:prstGeom prst="roundRect">
            <a:avLst/>
          </a:prstGeom>
          <a:solidFill>
            <a:schemeClr val="tx2">
              <a:lumMod val="60000"/>
              <a:lumOff val="40000"/>
            </a:schemeClr>
          </a:solidFill>
          <a:ln>
            <a:noFill/>
            <a:headEnd type="none" w="med" len="med"/>
            <a:tailEnd type="none"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nchorCtr="0"/>
          <a:lstStyle/>
          <a:p>
            <a:pPr algn="ctr" eaLnBrk="0" hangingPunct="0">
              <a:defRPr/>
            </a:pPr>
            <a:r>
              <a:rPr lang="en-CA" sz="900" dirty="0">
                <a:solidFill>
                  <a:schemeClr val="bg1"/>
                </a:solidFill>
              </a:rPr>
              <a:t>IP</a:t>
            </a:r>
          </a:p>
        </p:txBody>
      </p:sp>
      <p:sp>
        <p:nvSpPr>
          <p:cNvPr id="163" name="Rounded Rectangle 162"/>
          <p:cNvSpPr/>
          <p:nvPr/>
        </p:nvSpPr>
        <p:spPr bwMode="auto">
          <a:xfrm>
            <a:off x="6051712" y="2924634"/>
            <a:ext cx="754184" cy="467795"/>
          </a:xfrm>
          <a:prstGeom prst="roundRect">
            <a:avLst/>
          </a:prstGeom>
          <a:solidFill>
            <a:schemeClr val="tx2">
              <a:lumMod val="60000"/>
              <a:lumOff val="40000"/>
            </a:schemeClr>
          </a:solidFill>
          <a:ln>
            <a:noFill/>
            <a:headEnd type="none" w="med" len="med"/>
            <a:tailEnd type="none"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nchorCtr="0"/>
          <a:lstStyle/>
          <a:p>
            <a:pPr algn="ctr" eaLnBrk="0" hangingPunct="0">
              <a:defRPr/>
            </a:pPr>
            <a:r>
              <a:rPr lang="en-CA" sz="900" dirty="0">
                <a:solidFill>
                  <a:schemeClr val="bg1"/>
                </a:solidFill>
              </a:rPr>
              <a:t>IP</a:t>
            </a:r>
          </a:p>
        </p:txBody>
      </p:sp>
      <p:sp>
        <p:nvSpPr>
          <p:cNvPr id="21" name="Right Arrow 20"/>
          <p:cNvSpPr/>
          <p:nvPr/>
        </p:nvSpPr>
        <p:spPr bwMode="auto">
          <a:xfrm rot="5400000" flipV="1">
            <a:off x="6178686" y="1652708"/>
            <a:ext cx="483776" cy="97051"/>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sp>
        <p:nvSpPr>
          <p:cNvPr id="166" name="Right Arrow 165"/>
          <p:cNvSpPr/>
          <p:nvPr/>
        </p:nvSpPr>
        <p:spPr bwMode="auto">
          <a:xfrm rot="5400000" flipV="1">
            <a:off x="6157477" y="2613012"/>
            <a:ext cx="526193" cy="97051"/>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sp>
        <p:nvSpPr>
          <p:cNvPr id="167" name="Right Arrow 166"/>
          <p:cNvSpPr/>
          <p:nvPr/>
        </p:nvSpPr>
        <p:spPr bwMode="auto">
          <a:xfrm rot="5400000" flipV="1">
            <a:off x="6157477" y="3615817"/>
            <a:ext cx="526193" cy="97051"/>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cxnSp>
        <p:nvCxnSpPr>
          <p:cNvPr id="24" name="Curved Connector 23"/>
          <p:cNvCxnSpPr>
            <a:stCxn id="126" idx="3"/>
            <a:endCxn id="159" idx="1"/>
          </p:cNvCxnSpPr>
          <p:nvPr/>
        </p:nvCxnSpPr>
        <p:spPr bwMode="auto">
          <a:xfrm flipV="1">
            <a:off x="4396568" y="2660547"/>
            <a:ext cx="1196246" cy="1531318"/>
          </a:xfrm>
          <a:prstGeom prst="curvedConnector3">
            <a:avLst>
              <a:gd name="adj1" fmla="val 50000"/>
            </a:avLst>
          </a:prstGeom>
          <a:solidFill>
            <a:schemeClr val="accent1"/>
          </a:solidFill>
          <a:ln w="34925" cap="flat" cmpd="sng" algn="ctr">
            <a:solidFill>
              <a:srgbClr val="3366CC"/>
            </a:solidFill>
            <a:prstDash val="solid"/>
            <a:round/>
            <a:headEnd type="none" w="med" len="med"/>
            <a:tailEnd type="arrow"/>
          </a:ln>
          <a:effectLst/>
        </p:spPr>
      </p:cxnSp>
      <p:sp>
        <p:nvSpPr>
          <p:cNvPr id="25" name="TextBox 24"/>
          <p:cNvSpPr txBox="1"/>
          <p:nvPr/>
        </p:nvSpPr>
        <p:spPr>
          <a:xfrm>
            <a:off x="3387181" y="2230925"/>
            <a:ext cx="850813" cy="253916"/>
          </a:xfrm>
          <a:prstGeom prst="rect">
            <a:avLst/>
          </a:prstGeom>
          <a:solidFill>
            <a:schemeClr val="bg1"/>
          </a:solidFill>
          <a:ln>
            <a:solidFill>
              <a:schemeClr val="tx1"/>
            </a:solidFill>
          </a:ln>
          <a:scene3d>
            <a:camera prst="orthographicFront"/>
            <a:lightRig rig="threePt" dir="t"/>
          </a:scene3d>
          <a:sp3d>
            <a:bevelT/>
          </a:sp3d>
        </p:spPr>
        <p:txBody>
          <a:bodyPr wrap="square" rtlCol="0">
            <a:spAutoFit/>
          </a:bodyPr>
          <a:lstStyle/>
          <a:p>
            <a:pPr algn="ctr"/>
            <a:r>
              <a:rPr lang="en-US" sz="1050" dirty="0"/>
              <a:t>Directives</a:t>
            </a:r>
          </a:p>
        </p:txBody>
      </p:sp>
      <p:sp>
        <p:nvSpPr>
          <p:cNvPr id="26" name="Right Arrow 25"/>
          <p:cNvSpPr/>
          <p:nvPr/>
        </p:nvSpPr>
        <p:spPr bwMode="auto">
          <a:xfrm>
            <a:off x="2835859" y="2995279"/>
            <a:ext cx="629936" cy="172235"/>
          </a:xfrm>
          <a:prstGeom prst="righ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628"/>
            <a:endParaRPr lang="en-US" sz="1350">
              <a:latin typeface="Arial" charset="0"/>
            </a:endParaRPr>
          </a:p>
        </p:txBody>
      </p:sp>
      <p:sp>
        <p:nvSpPr>
          <p:cNvPr id="55" name="TextBox 54"/>
          <p:cNvSpPr txBox="1"/>
          <p:nvPr/>
        </p:nvSpPr>
        <p:spPr>
          <a:xfrm>
            <a:off x="5654487" y="4217705"/>
            <a:ext cx="1561811" cy="507831"/>
          </a:xfrm>
          <a:prstGeom prst="rect">
            <a:avLst/>
          </a:prstGeom>
          <a:noFill/>
        </p:spPr>
        <p:txBody>
          <a:bodyPr wrap="square" rtlCol="0">
            <a:spAutoFit/>
          </a:bodyPr>
          <a:lstStyle/>
          <a:p>
            <a:pPr algn="ctr"/>
            <a:r>
              <a:rPr lang="en-US" sz="1350" b="1" dirty="0"/>
              <a:t>Intel</a:t>
            </a:r>
            <a:r>
              <a:rPr lang="en-US" sz="1350" b="1" baseline="30000" dirty="0"/>
              <a:t>®</a:t>
            </a:r>
            <a:r>
              <a:rPr lang="en-US" sz="1350" b="1" dirty="0"/>
              <a:t> Quartus® Ecosystem</a:t>
            </a:r>
          </a:p>
        </p:txBody>
      </p:sp>
      <p:sp>
        <p:nvSpPr>
          <p:cNvPr id="56" name="Rectangle 55"/>
          <p:cNvSpPr/>
          <p:nvPr/>
        </p:nvSpPr>
        <p:spPr>
          <a:xfrm>
            <a:off x="2428255" y="3401361"/>
            <a:ext cx="1408094" cy="507831"/>
          </a:xfrm>
          <a:prstGeom prst="rect">
            <a:avLst/>
          </a:prstGeom>
        </p:spPr>
        <p:txBody>
          <a:bodyPr wrap="square">
            <a:spAutoFit/>
          </a:bodyPr>
          <a:lstStyle/>
          <a:p>
            <a:pPr algn="ctr">
              <a:defRPr/>
            </a:pPr>
            <a:r>
              <a:rPr lang="en-CA" sz="1350" dirty="0"/>
              <a:t>100% </a:t>
            </a:r>
            <a:r>
              <a:rPr lang="en-CA" sz="1350" dirty="0" err="1"/>
              <a:t>Makefile</a:t>
            </a:r>
            <a:r>
              <a:rPr lang="en-CA" sz="1350" dirty="0"/>
              <a:t> compatible</a:t>
            </a:r>
          </a:p>
        </p:txBody>
      </p:sp>
      <p:sp>
        <p:nvSpPr>
          <p:cNvPr id="57" name="Folded Corner 56"/>
          <p:cNvSpPr/>
          <p:nvPr/>
        </p:nvSpPr>
        <p:spPr bwMode="auto">
          <a:xfrm>
            <a:off x="4696994" y="513879"/>
            <a:ext cx="685622" cy="274249"/>
          </a:xfrm>
          <a:prstGeom prst="foldedCorner">
            <a:avLst/>
          </a:prstGeom>
          <a:solidFill>
            <a:schemeClr val="accent6">
              <a:lumMod val="60000"/>
              <a:lumOff val="40000"/>
            </a:schemeClr>
          </a:solidFill>
          <a:ln>
            <a:noFill/>
            <a:headEnd type="none" w="med" len="med"/>
            <a:tailEnd type="none" w="med" len="med"/>
          </a:ln>
          <a:effectLst>
            <a:glow rad="228600">
              <a:schemeClr val="accent6">
                <a:lumMod val="60000"/>
                <a:lumOff val="40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err="1">
                <a:solidFill>
                  <a:schemeClr val="tx1"/>
                </a:solidFill>
                <a:latin typeface="Consolas" panose="020B0609020204030204" pitchFamily="49" charset="0"/>
                <a:cs typeface="Consolas" panose="020B0609020204030204" pitchFamily="49" charset="0"/>
              </a:rPr>
              <a:t>src.c</a:t>
            </a:r>
            <a:endParaRPr lang="en-US" sz="900" dirty="0">
              <a:solidFill>
                <a:schemeClr val="tx1"/>
              </a:solidFill>
              <a:latin typeface="Consolas" panose="020B0609020204030204" pitchFamily="49" charset="0"/>
              <a:cs typeface="Consolas" panose="020B0609020204030204" pitchFamily="49" charset="0"/>
            </a:endParaRPr>
          </a:p>
        </p:txBody>
      </p:sp>
      <p:sp>
        <p:nvSpPr>
          <p:cNvPr id="58" name="Can 57"/>
          <p:cNvSpPr/>
          <p:nvPr/>
        </p:nvSpPr>
        <p:spPr bwMode="auto">
          <a:xfrm>
            <a:off x="4696994" y="925252"/>
            <a:ext cx="685622" cy="342811"/>
          </a:xfrm>
          <a:prstGeom prst="can">
            <a:avLst/>
          </a:prstGeom>
          <a:solidFill>
            <a:schemeClr val="accent6">
              <a:lumMod val="60000"/>
              <a:lumOff val="40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err="1">
                <a:solidFill>
                  <a:schemeClr val="tx1"/>
                </a:solidFill>
                <a:latin typeface="Consolas" panose="020B0609020204030204" pitchFamily="49" charset="0"/>
                <a:cs typeface="Consolas" panose="020B0609020204030204" pitchFamily="49" charset="0"/>
              </a:rPr>
              <a:t>lib.h</a:t>
            </a:r>
            <a:endParaRPr lang="en-US" sz="900" dirty="0">
              <a:solidFill>
                <a:schemeClr val="tx1"/>
              </a:solidFill>
              <a:latin typeface="Consolas" panose="020B0609020204030204" pitchFamily="49" charset="0"/>
              <a:cs typeface="Consolas" panose="020B0609020204030204" pitchFamily="49" charset="0"/>
            </a:endParaRPr>
          </a:p>
        </p:txBody>
      </p:sp>
      <p:cxnSp>
        <p:nvCxnSpPr>
          <p:cNvPr id="59" name="Elbow Connector 24"/>
          <p:cNvCxnSpPr>
            <a:stCxn id="57" idx="3"/>
            <a:endCxn id="61" idx="1"/>
          </p:cNvCxnSpPr>
          <p:nvPr/>
        </p:nvCxnSpPr>
        <p:spPr bwMode="auto">
          <a:xfrm>
            <a:off x="5382616" y="651003"/>
            <a:ext cx="27424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0" name="Elbow Connector 59"/>
          <p:cNvCxnSpPr>
            <a:stCxn id="58" idx="4"/>
            <a:endCxn id="61" idx="1"/>
          </p:cNvCxnSpPr>
          <p:nvPr/>
        </p:nvCxnSpPr>
        <p:spPr bwMode="auto">
          <a:xfrm flipV="1">
            <a:off x="5382616" y="651004"/>
            <a:ext cx="274249" cy="44565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61" name="Rounded Rectangle 60"/>
          <p:cNvSpPr/>
          <p:nvPr/>
        </p:nvSpPr>
        <p:spPr bwMode="auto">
          <a:xfrm>
            <a:off x="5656865" y="376754"/>
            <a:ext cx="1371243" cy="54849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b="1" dirty="0">
                <a:solidFill>
                  <a:srgbClr val="00AEEF"/>
                </a:solidFill>
                <a:latin typeface="Consolas" panose="020B0609020204030204" pitchFamily="49" charset="0"/>
                <a:cs typeface="Consolas" panose="020B0609020204030204" pitchFamily="49" charset="0"/>
              </a:rPr>
              <a:t>g++ </a:t>
            </a:r>
            <a:r>
              <a:rPr lang="en-US" sz="900" b="1" dirty="0">
                <a:solidFill>
                  <a:schemeClr val="tx1"/>
                </a:solidFill>
                <a:latin typeface="Consolas" panose="020B0609020204030204" pitchFamily="49" charset="0"/>
                <a:cs typeface="Consolas" panose="020B0609020204030204" pitchFamily="49" charset="0"/>
              </a:rPr>
              <a:t>&lt;options&gt;</a:t>
            </a:r>
          </a:p>
        </p:txBody>
      </p:sp>
      <p:sp>
        <p:nvSpPr>
          <p:cNvPr id="62" name="Folded Corner 61"/>
          <p:cNvSpPr/>
          <p:nvPr/>
        </p:nvSpPr>
        <p:spPr bwMode="auto">
          <a:xfrm>
            <a:off x="7230688" y="513879"/>
            <a:ext cx="685622" cy="274249"/>
          </a:xfrm>
          <a:prstGeom prst="foldedCorner">
            <a:avLst/>
          </a:prstGeom>
          <a:ln>
            <a:headEnd type="none" w="med" len="med"/>
            <a:tailEnd type="none" w="med" len="med"/>
          </a:ln>
          <a:effectLst>
            <a:glow rad="228600">
              <a:schemeClr val="accent3">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a:solidFill>
                  <a:schemeClr val="tx1"/>
                </a:solidFill>
                <a:latin typeface="Consolas" panose="020B0609020204030204" pitchFamily="49" charset="0"/>
                <a:cs typeface="Consolas" panose="020B0609020204030204" pitchFamily="49" charset="0"/>
              </a:rPr>
              <a:t>a.exe</a:t>
            </a:r>
          </a:p>
        </p:txBody>
      </p:sp>
      <p:cxnSp>
        <p:nvCxnSpPr>
          <p:cNvPr id="63" name="Elbow Connector 24"/>
          <p:cNvCxnSpPr>
            <a:stCxn id="61" idx="3"/>
            <a:endCxn id="62" idx="1"/>
          </p:cNvCxnSpPr>
          <p:nvPr/>
        </p:nvCxnSpPr>
        <p:spPr bwMode="auto">
          <a:xfrm>
            <a:off x="7028108" y="651003"/>
            <a:ext cx="202581"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2" name="Rounded Rectangle 71"/>
          <p:cNvSpPr/>
          <p:nvPr/>
        </p:nvSpPr>
        <p:spPr bwMode="auto">
          <a:xfrm>
            <a:off x="5654486" y="383385"/>
            <a:ext cx="1371243" cy="54849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1050" b="1" dirty="0">
                <a:solidFill>
                  <a:srgbClr val="FF0000"/>
                </a:solidFill>
                <a:latin typeface="Consolas" panose="020B0609020204030204" pitchFamily="49" charset="0"/>
                <a:cs typeface="Consolas" panose="020B0609020204030204" pitchFamily="49" charset="0"/>
              </a:rPr>
              <a:t>i++ </a:t>
            </a:r>
            <a:r>
              <a:rPr lang="en-US" sz="900" b="1" dirty="0">
                <a:solidFill>
                  <a:schemeClr val="tx1"/>
                </a:solidFill>
                <a:latin typeface="Consolas" panose="020B0609020204030204" pitchFamily="49" charset="0"/>
                <a:cs typeface="Consolas" panose="020B0609020204030204" pitchFamily="49" charset="0"/>
              </a:rPr>
              <a:t>&lt;options&gt;</a:t>
            </a:r>
          </a:p>
        </p:txBody>
      </p:sp>
    </p:spTree>
    <p:custDataLst>
      <p:tags r:id="rId1"/>
    </p:custDataLst>
    <p:extLst>
      <p:ext uri="{BB962C8B-B14F-4D97-AF65-F5344CB8AC3E}">
        <p14:creationId xmlns:p14="http://schemas.microsoft.com/office/powerpoint/2010/main" val="29045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22"/>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22" presetClass="entr" presetSubtype="1"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wipe(up)">
                                      <p:cBhvr>
                                        <p:cTn id="31" dur="500"/>
                                        <p:tgtEl>
                                          <p:spTgt spid="125"/>
                                        </p:tgtEl>
                                      </p:cBhvr>
                                    </p:animEffec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9"/>
                                        </p:tgtEl>
                                        <p:attrNameLst>
                                          <p:attrName>style.visibility</p:attrName>
                                        </p:attrNameLst>
                                      </p:cBhvr>
                                      <p:to>
                                        <p:strVal val="visible"/>
                                      </p:to>
                                    </p:set>
                                    <p:animEffect transition="in" filter="fade">
                                      <p:cBhvr>
                                        <p:cTn id="40" dur="500"/>
                                        <p:tgtEl>
                                          <p:spTgt spid="1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22" presetClass="entr" presetSubtype="8"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animBg="1"/>
      <p:bldP spid="126" grpId="0" animBg="1"/>
      <p:bldP spid="90" grpId="0" animBg="1"/>
      <p:bldP spid="6" grpId="0" animBg="1"/>
      <p:bldP spid="122" grpId="0" animBg="1"/>
      <p:bldP spid="151" grpId="0"/>
      <p:bldP spid="159" grpId="0" animBg="1"/>
      <p:bldP spid="160" grpId="0" animBg="1"/>
      <p:bldP spid="163" grpId="0" animBg="1"/>
      <p:bldP spid="21" grpId="0" animBg="1"/>
      <p:bldP spid="166" grpId="0" animBg="1"/>
      <p:bldP spid="167" grpId="0" animBg="1"/>
      <p:bldP spid="25" grpId="0" animBg="1"/>
      <p:bldP spid="26" grpId="0" animBg="1"/>
      <p:bldP spid="55" grpId="0"/>
      <p:bldP spid="56" grpId="0"/>
      <p:bldP spid="7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3"/>
          <p:cNvSpPr>
            <a:spLocks noGrp="1"/>
          </p:cNvSpPr>
          <p:nvPr>
            <p:ph type="sldNum" sz="quarter" idx="12"/>
          </p:nvPr>
        </p:nvSpPr>
        <p:spPr/>
        <p:txBody>
          <a:bodyPr/>
          <a:lstStyle/>
          <a:p>
            <a:pPr fontAlgn="base">
              <a:spcBef>
                <a:spcPct val="0"/>
              </a:spcBef>
              <a:spcAft>
                <a:spcPct val="0"/>
              </a:spcAft>
              <a:defRPr/>
            </a:pPr>
            <a:fld id="{34C10B4F-8EE8-4DBD-ADEB-409B79B5C368}" type="slidenum">
              <a:rPr lang="en-US" smtClean="0"/>
              <a:pPr fontAlgn="base">
                <a:spcBef>
                  <a:spcPct val="0"/>
                </a:spcBef>
                <a:spcAft>
                  <a:spcPct val="0"/>
                </a:spcAft>
                <a:defRPr/>
              </a:pPr>
              <a:t>43</a:t>
            </a:fld>
            <a:endParaRPr lang="en-US"/>
          </a:p>
        </p:txBody>
      </p:sp>
      <p:sp>
        <p:nvSpPr>
          <p:cNvPr id="13315" name="Title 1"/>
          <p:cNvSpPr>
            <a:spLocks noGrp="1"/>
          </p:cNvSpPr>
          <p:nvPr>
            <p:ph type="title"/>
          </p:nvPr>
        </p:nvSpPr>
        <p:spPr/>
        <p:txBody>
          <a:bodyPr/>
          <a:lstStyle/>
          <a:p>
            <a:pPr eaLnBrk="1" hangingPunct="1"/>
            <a:r>
              <a:rPr lang="en-CA" dirty="0"/>
              <a:t>Intel</a:t>
            </a:r>
            <a:r>
              <a:rPr lang="en-CA" baseline="30000" dirty="0"/>
              <a:t>®</a:t>
            </a:r>
            <a:r>
              <a:rPr lang="en-CA" dirty="0"/>
              <a:t> HLS Compiler Usage and Output</a:t>
            </a:r>
          </a:p>
        </p:txBody>
      </p:sp>
      <p:sp>
        <p:nvSpPr>
          <p:cNvPr id="41" name="Folded Corner 40"/>
          <p:cNvSpPr/>
          <p:nvPr/>
        </p:nvSpPr>
        <p:spPr bwMode="auto">
          <a:xfrm>
            <a:off x="440101" y="1568172"/>
            <a:ext cx="685622" cy="274249"/>
          </a:xfrm>
          <a:prstGeom prst="foldedCorner">
            <a:avLst/>
          </a:prstGeom>
          <a:solidFill>
            <a:schemeClr val="accent2">
              <a:lumMod val="40000"/>
              <a:lumOff val="60000"/>
            </a:schemeClr>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err="1">
                <a:solidFill>
                  <a:schemeClr val="tx1"/>
                </a:solidFill>
                <a:latin typeface="Consolas" panose="020B0609020204030204" pitchFamily="49" charset="0"/>
                <a:cs typeface="Consolas" panose="020B0609020204030204" pitchFamily="49" charset="0"/>
              </a:rPr>
              <a:t>src.c</a:t>
            </a:r>
            <a:endParaRPr lang="en-US" sz="900" dirty="0">
              <a:solidFill>
                <a:schemeClr val="tx1"/>
              </a:solidFill>
              <a:latin typeface="Consolas" panose="020B0609020204030204" pitchFamily="49" charset="0"/>
              <a:cs typeface="Consolas" panose="020B0609020204030204" pitchFamily="49" charset="0"/>
            </a:endParaRPr>
          </a:p>
        </p:txBody>
      </p:sp>
      <p:sp>
        <p:nvSpPr>
          <p:cNvPr id="42" name="Can 41"/>
          <p:cNvSpPr/>
          <p:nvPr/>
        </p:nvSpPr>
        <p:spPr bwMode="auto">
          <a:xfrm>
            <a:off x="440101" y="1979546"/>
            <a:ext cx="685622" cy="342811"/>
          </a:xfrm>
          <a:prstGeom prst="can">
            <a:avLst/>
          </a:prstGeom>
          <a:solidFill>
            <a:schemeClr val="accent6">
              <a:lumMod val="7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err="1">
                <a:solidFill>
                  <a:schemeClr val="tx1"/>
                </a:solidFill>
                <a:latin typeface="Consolas" panose="020B0609020204030204" pitchFamily="49" charset="0"/>
                <a:cs typeface="Consolas" panose="020B0609020204030204" pitchFamily="49" charset="0"/>
              </a:rPr>
              <a:t>lib.h</a:t>
            </a:r>
            <a:endParaRPr lang="en-US" sz="900" dirty="0">
              <a:solidFill>
                <a:schemeClr val="tx1"/>
              </a:solidFill>
              <a:latin typeface="Consolas" panose="020B0609020204030204" pitchFamily="49" charset="0"/>
              <a:cs typeface="Consolas" panose="020B0609020204030204" pitchFamily="49" charset="0"/>
            </a:endParaRPr>
          </a:p>
        </p:txBody>
      </p:sp>
      <p:cxnSp>
        <p:nvCxnSpPr>
          <p:cNvPr id="43" name="Elbow Connector 24"/>
          <p:cNvCxnSpPr>
            <a:cxnSpLocks/>
            <a:stCxn id="41" idx="3"/>
            <a:endCxn id="45" idx="1"/>
          </p:cNvCxnSpPr>
          <p:nvPr/>
        </p:nvCxnSpPr>
        <p:spPr bwMode="auto">
          <a:xfrm>
            <a:off x="1125723" y="1705297"/>
            <a:ext cx="67572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Elbow Connector 43"/>
          <p:cNvCxnSpPr>
            <a:cxnSpLocks/>
            <a:stCxn id="42" idx="4"/>
            <a:endCxn id="45" idx="1"/>
          </p:cNvCxnSpPr>
          <p:nvPr/>
        </p:nvCxnSpPr>
        <p:spPr bwMode="auto">
          <a:xfrm flipV="1">
            <a:off x="1125723" y="1705297"/>
            <a:ext cx="675722" cy="44565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45" name="Rounded Rectangle 44"/>
          <p:cNvSpPr/>
          <p:nvPr/>
        </p:nvSpPr>
        <p:spPr bwMode="auto">
          <a:xfrm>
            <a:off x="1801445" y="1431048"/>
            <a:ext cx="1888245" cy="548498"/>
          </a:xfrm>
          <a:prstGeom prst="roundRect">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1000" b="1" dirty="0">
                <a:solidFill>
                  <a:schemeClr val="tx1"/>
                </a:solidFill>
                <a:latin typeface="Consolas" panose="020B0609020204030204" pitchFamily="49" charset="0"/>
                <a:cs typeface="Consolas" panose="020B0609020204030204" pitchFamily="49" charset="0"/>
              </a:rPr>
              <a:t>i++ -march=x86-64 </a:t>
            </a:r>
            <a:r>
              <a:rPr lang="en-US" sz="1000" b="1" dirty="0" err="1">
                <a:solidFill>
                  <a:schemeClr val="tx1"/>
                </a:solidFill>
                <a:latin typeface="Consolas" panose="020B0609020204030204" pitchFamily="49" charset="0"/>
                <a:cs typeface="Consolas" panose="020B0609020204030204" pitchFamily="49" charset="0"/>
              </a:rPr>
              <a:t>src.c</a:t>
            </a:r>
            <a:endParaRPr lang="en-US" sz="1000" b="1" dirty="0">
              <a:solidFill>
                <a:schemeClr val="tx1"/>
              </a:solidFill>
              <a:latin typeface="Consolas" panose="020B0609020204030204" pitchFamily="49" charset="0"/>
              <a:cs typeface="Consolas" panose="020B0609020204030204" pitchFamily="49" charset="0"/>
            </a:endParaRPr>
          </a:p>
        </p:txBody>
      </p:sp>
      <p:sp>
        <p:nvSpPr>
          <p:cNvPr id="46" name="Folded Corner 45"/>
          <p:cNvSpPr/>
          <p:nvPr/>
        </p:nvSpPr>
        <p:spPr bwMode="auto">
          <a:xfrm>
            <a:off x="4742203" y="1568172"/>
            <a:ext cx="685622" cy="274249"/>
          </a:xfrm>
          <a:prstGeom prst="foldedCorner">
            <a:avLst/>
          </a:prstGeom>
          <a:solidFill>
            <a:srgbClr val="92D050"/>
          </a:solidFill>
          <a:ln>
            <a:noFill/>
            <a:headEnd type="none" w="med" len="med"/>
            <a:tailEnd type="none" w="med" len="med"/>
          </a:ln>
          <a:effectLst>
            <a:glow rad="228600">
              <a:srgbClr val="92D050">
                <a:alpha val="40000"/>
              </a:srgb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marL="91418" algn="ctr" defTabSz="685628"/>
            <a:r>
              <a:rPr lang="en-US" sz="900" dirty="0" err="1">
                <a:solidFill>
                  <a:schemeClr val="tx1"/>
                </a:solidFill>
                <a:latin typeface="Consolas" panose="020B0609020204030204" pitchFamily="49" charset="0"/>
                <a:cs typeface="Consolas" panose="020B0609020204030204" pitchFamily="49" charset="0"/>
              </a:rPr>
              <a:t>a.exe|out</a:t>
            </a:r>
            <a:endParaRPr lang="en-US" sz="900" dirty="0">
              <a:solidFill>
                <a:schemeClr val="tx1"/>
              </a:solidFill>
              <a:latin typeface="Consolas" panose="020B0609020204030204" pitchFamily="49" charset="0"/>
              <a:cs typeface="Consolas" panose="020B0609020204030204" pitchFamily="49" charset="0"/>
            </a:endParaRPr>
          </a:p>
        </p:txBody>
      </p:sp>
      <p:cxnSp>
        <p:nvCxnSpPr>
          <p:cNvPr id="47" name="Elbow Connector 24"/>
          <p:cNvCxnSpPr>
            <a:cxnSpLocks/>
            <a:stCxn id="45" idx="3"/>
            <a:endCxn id="46" idx="1"/>
          </p:cNvCxnSpPr>
          <p:nvPr/>
        </p:nvCxnSpPr>
        <p:spPr bwMode="auto">
          <a:xfrm>
            <a:off x="3689690" y="1705297"/>
            <a:ext cx="105251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Rectangle 48"/>
          <p:cNvSpPr/>
          <p:nvPr/>
        </p:nvSpPr>
        <p:spPr>
          <a:xfrm>
            <a:off x="341132" y="1027889"/>
            <a:ext cx="1829347" cy="300082"/>
          </a:xfrm>
          <a:prstGeom prst="rect">
            <a:avLst/>
          </a:prstGeom>
        </p:spPr>
        <p:txBody>
          <a:bodyPr wrap="none">
            <a:spAutoFit/>
          </a:bodyPr>
          <a:lstStyle/>
          <a:p>
            <a:pPr algn="ctr">
              <a:defRPr/>
            </a:pPr>
            <a:r>
              <a:rPr lang="en-CA" sz="1350" b="1" u="sng" dirty="0"/>
              <a:t>Develop with C/C++:</a:t>
            </a:r>
          </a:p>
        </p:txBody>
      </p:sp>
      <p:sp>
        <p:nvSpPr>
          <p:cNvPr id="50" name="Rectangle 49"/>
          <p:cNvSpPr/>
          <p:nvPr/>
        </p:nvSpPr>
        <p:spPr>
          <a:xfrm>
            <a:off x="366754" y="2497297"/>
            <a:ext cx="1970412" cy="300082"/>
          </a:xfrm>
          <a:prstGeom prst="rect">
            <a:avLst/>
          </a:prstGeom>
        </p:spPr>
        <p:txBody>
          <a:bodyPr wrap="none">
            <a:spAutoFit/>
          </a:bodyPr>
          <a:lstStyle/>
          <a:p>
            <a:pPr algn="ctr">
              <a:defRPr/>
            </a:pPr>
            <a:r>
              <a:rPr lang="en-CA" sz="1350" b="1" u="sng" dirty="0"/>
              <a:t>Run Compiler for HLS:</a:t>
            </a:r>
          </a:p>
        </p:txBody>
      </p:sp>
      <p:sp>
        <p:nvSpPr>
          <p:cNvPr id="69" name="Folded Corner 68"/>
          <p:cNvSpPr/>
          <p:nvPr/>
        </p:nvSpPr>
        <p:spPr bwMode="auto">
          <a:xfrm>
            <a:off x="4742203" y="2836221"/>
            <a:ext cx="1645492" cy="268984"/>
          </a:xfrm>
          <a:prstGeom prst="foldedCorner">
            <a:avLst/>
          </a:prstGeom>
          <a:solidFill>
            <a:schemeClr val="accent4">
              <a:lumMod val="60000"/>
              <a:lumOff val="40000"/>
            </a:schemeClr>
          </a:solidFill>
          <a:ln>
            <a:noFill/>
            <a:headEnd type="none" w="med" len="med"/>
            <a:tailEnd type="none" w="med" len="med"/>
          </a:ln>
          <a:effectLst>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marL="91418" defTabSz="685628"/>
            <a:r>
              <a:rPr lang="en-US" sz="900" dirty="0" err="1">
                <a:solidFill>
                  <a:schemeClr val="tx1"/>
                </a:solidFill>
                <a:latin typeface="Consolas" panose="020B0609020204030204" pitchFamily="49" charset="0"/>
                <a:cs typeface="Consolas" panose="020B0609020204030204" pitchFamily="49" charset="0"/>
              </a:rPr>
              <a:t>a.prj</a:t>
            </a:r>
            <a:r>
              <a:rPr lang="en-US" sz="900" dirty="0">
                <a:solidFill>
                  <a:schemeClr val="tx1"/>
                </a:solidFill>
                <a:latin typeface="Consolas" panose="020B0609020204030204" pitchFamily="49" charset="0"/>
                <a:cs typeface="Consolas" panose="020B0609020204030204" pitchFamily="49" charset="0"/>
              </a:rPr>
              <a:t>/components/</a:t>
            </a:r>
            <a:r>
              <a:rPr lang="en-US" sz="900" dirty="0" err="1">
                <a:solidFill>
                  <a:schemeClr val="tx1"/>
                </a:solidFill>
                <a:latin typeface="Consolas" panose="020B0609020204030204" pitchFamily="49" charset="0"/>
                <a:cs typeface="Consolas" panose="020B0609020204030204" pitchFamily="49" charset="0"/>
              </a:rPr>
              <a:t>func</a:t>
            </a:r>
            <a:r>
              <a:rPr lang="en-US" sz="900" dirty="0">
                <a:solidFill>
                  <a:schemeClr val="tx1"/>
                </a:solidFill>
                <a:latin typeface="Consolas" panose="020B0609020204030204" pitchFamily="49" charset="0"/>
                <a:cs typeface="Consolas" panose="020B0609020204030204" pitchFamily="49" charset="0"/>
              </a:rPr>
              <a:t>/</a:t>
            </a:r>
          </a:p>
        </p:txBody>
      </p:sp>
      <p:cxnSp>
        <p:nvCxnSpPr>
          <p:cNvPr id="13" name="Elbow Connector 12"/>
          <p:cNvCxnSpPr>
            <a:cxnSpLocks/>
            <a:stCxn id="75" idx="3"/>
            <a:endCxn id="69" idx="1"/>
          </p:cNvCxnSpPr>
          <p:nvPr/>
        </p:nvCxnSpPr>
        <p:spPr bwMode="auto">
          <a:xfrm flipV="1">
            <a:off x="4077470" y="2970714"/>
            <a:ext cx="664733" cy="229307"/>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74" name="Elbow Connector 73"/>
          <p:cNvCxnSpPr>
            <a:cxnSpLocks/>
            <a:stCxn id="75" idx="3"/>
            <a:endCxn id="125" idx="1"/>
          </p:cNvCxnSpPr>
          <p:nvPr/>
        </p:nvCxnSpPr>
        <p:spPr bwMode="auto">
          <a:xfrm>
            <a:off x="4077470" y="3200020"/>
            <a:ext cx="664733" cy="110102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70" name="Folded Corner 40"/>
          <p:cNvSpPr/>
          <p:nvPr/>
        </p:nvSpPr>
        <p:spPr bwMode="auto">
          <a:xfrm>
            <a:off x="464500" y="3062896"/>
            <a:ext cx="685622" cy="274249"/>
          </a:xfrm>
          <a:prstGeom prst="foldedCorner">
            <a:avLst/>
          </a:prstGeom>
          <a:solidFill>
            <a:schemeClr val="accent2">
              <a:lumMod val="40000"/>
              <a:lumOff val="60000"/>
            </a:schemeClr>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err="1">
                <a:solidFill>
                  <a:schemeClr val="tx1"/>
                </a:solidFill>
                <a:latin typeface="Consolas" panose="020B0609020204030204" pitchFamily="49" charset="0"/>
                <a:cs typeface="Consolas" panose="020B0609020204030204" pitchFamily="49" charset="0"/>
              </a:rPr>
              <a:t>src.c</a:t>
            </a:r>
            <a:endParaRPr lang="en-US" sz="900" dirty="0">
              <a:solidFill>
                <a:schemeClr val="tx1"/>
              </a:solidFill>
              <a:latin typeface="Consolas" panose="020B0609020204030204" pitchFamily="49" charset="0"/>
              <a:cs typeface="Consolas" panose="020B0609020204030204" pitchFamily="49" charset="0"/>
            </a:endParaRPr>
          </a:p>
        </p:txBody>
      </p:sp>
      <p:sp>
        <p:nvSpPr>
          <p:cNvPr id="71" name="Can 41"/>
          <p:cNvSpPr/>
          <p:nvPr/>
        </p:nvSpPr>
        <p:spPr bwMode="auto">
          <a:xfrm>
            <a:off x="464500" y="3474270"/>
            <a:ext cx="685622" cy="342811"/>
          </a:xfrm>
          <a:prstGeom prst="can">
            <a:avLst/>
          </a:prstGeom>
          <a:solidFill>
            <a:schemeClr val="accent6">
              <a:lumMod val="75000"/>
            </a:schemeClr>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900" dirty="0" err="1">
                <a:solidFill>
                  <a:schemeClr val="tx1"/>
                </a:solidFill>
                <a:latin typeface="Consolas" panose="020B0609020204030204" pitchFamily="49" charset="0"/>
                <a:cs typeface="Consolas" panose="020B0609020204030204" pitchFamily="49" charset="0"/>
              </a:rPr>
              <a:t>lib.h</a:t>
            </a:r>
            <a:endParaRPr lang="en-US" sz="900" dirty="0">
              <a:solidFill>
                <a:schemeClr val="tx1"/>
              </a:solidFill>
              <a:latin typeface="Consolas" panose="020B0609020204030204" pitchFamily="49" charset="0"/>
              <a:cs typeface="Consolas" panose="020B0609020204030204" pitchFamily="49" charset="0"/>
            </a:endParaRPr>
          </a:p>
        </p:txBody>
      </p:sp>
      <p:cxnSp>
        <p:nvCxnSpPr>
          <p:cNvPr id="72" name="Elbow Connector 24"/>
          <p:cNvCxnSpPr>
            <a:cxnSpLocks/>
            <a:stCxn id="70" idx="3"/>
            <a:endCxn id="75" idx="1"/>
          </p:cNvCxnSpPr>
          <p:nvPr/>
        </p:nvCxnSpPr>
        <p:spPr bwMode="auto">
          <a:xfrm>
            <a:off x="1150121" y="3200021"/>
            <a:ext cx="36216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3" name="Elbow Connector 43"/>
          <p:cNvCxnSpPr>
            <a:cxnSpLocks/>
            <a:stCxn id="71" idx="4"/>
            <a:endCxn id="75" idx="1"/>
          </p:cNvCxnSpPr>
          <p:nvPr/>
        </p:nvCxnSpPr>
        <p:spPr bwMode="auto">
          <a:xfrm flipV="1">
            <a:off x="1150121" y="3200021"/>
            <a:ext cx="362168" cy="44565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75" name="Rounded Rectangle 44"/>
          <p:cNvSpPr/>
          <p:nvPr/>
        </p:nvSpPr>
        <p:spPr bwMode="auto">
          <a:xfrm>
            <a:off x="1512290" y="2925772"/>
            <a:ext cx="2565181" cy="548498"/>
          </a:xfrm>
          <a:prstGeom prst="roundRect">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algn="ctr" defTabSz="685628"/>
            <a:r>
              <a:rPr lang="en-US" sz="1000" b="1" dirty="0">
                <a:solidFill>
                  <a:schemeClr val="tx1"/>
                </a:solidFill>
                <a:latin typeface="Consolas" panose="020B0609020204030204" pitchFamily="49" charset="0"/>
                <a:cs typeface="Consolas" panose="020B0609020204030204" pitchFamily="49" charset="0"/>
              </a:rPr>
              <a:t>i++ -march=&lt;</a:t>
            </a:r>
            <a:r>
              <a:rPr lang="en-US" sz="1000" b="1" dirty="0" err="1">
                <a:solidFill>
                  <a:schemeClr val="tx1"/>
                </a:solidFill>
                <a:latin typeface="Consolas" panose="020B0609020204030204" pitchFamily="49" charset="0"/>
                <a:cs typeface="Consolas" panose="020B0609020204030204" pitchFamily="49" charset="0"/>
              </a:rPr>
              <a:t>fpga</a:t>
            </a:r>
            <a:r>
              <a:rPr lang="en-US" sz="1000" b="1" dirty="0">
                <a:solidFill>
                  <a:schemeClr val="tx1"/>
                </a:solidFill>
                <a:latin typeface="Consolas" panose="020B0609020204030204" pitchFamily="49" charset="0"/>
                <a:cs typeface="Consolas" panose="020B0609020204030204" pitchFamily="49" charset="0"/>
              </a:rPr>
              <a:t> fam&gt; -–component </a:t>
            </a:r>
            <a:r>
              <a:rPr lang="en-US" sz="1000" b="1" dirty="0" err="1">
                <a:solidFill>
                  <a:schemeClr val="tx1"/>
                </a:solidFill>
                <a:latin typeface="Consolas" panose="020B0609020204030204" pitchFamily="49" charset="0"/>
                <a:cs typeface="Consolas" panose="020B0609020204030204" pitchFamily="49" charset="0"/>
              </a:rPr>
              <a:t>func</a:t>
            </a:r>
            <a:r>
              <a:rPr lang="en-US" sz="1000" b="1" dirty="0">
                <a:solidFill>
                  <a:schemeClr val="tx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src.c</a:t>
            </a:r>
            <a:endParaRPr lang="en-US" sz="1000" b="1" dirty="0">
              <a:solidFill>
                <a:schemeClr val="tx1"/>
              </a:solidFill>
              <a:latin typeface="Consolas" panose="020B0609020204030204" pitchFamily="49" charset="0"/>
              <a:cs typeface="Consolas" panose="020B0609020204030204" pitchFamily="49" charset="0"/>
            </a:endParaRPr>
          </a:p>
        </p:txBody>
      </p:sp>
      <p:sp>
        <p:nvSpPr>
          <p:cNvPr id="81" name="Folded Corner 45"/>
          <p:cNvSpPr/>
          <p:nvPr/>
        </p:nvSpPr>
        <p:spPr bwMode="auto">
          <a:xfrm>
            <a:off x="4742203" y="2364598"/>
            <a:ext cx="685622" cy="274249"/>
          </a:xfrm>
          <a:prstGeom prst="foldedCorner">
            <a:avLst/>
          </a:prstGeom>
          <a:solidFill>
            <a:srgbClr val="92D050"/>
          </a:solidFill>
          <a:ln>
            <a:noFill/>
            <a:headEnd type="none" w="med" len="med"/>
            <a:tailEnd type="none" w="med" len="med"/>
          </a:ln>
          <a:effectLst>
            <a:glow rad="228600">
              <a:srgbClr val="92D050">
                <a:alpha val="40000"/>
              </a:srgb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marL="91418" defTabSz="685628"/>
            <a:r>
              <a:rPr lang="en-US" sz="900" dirty="0" err="1">
                <a:solidFill>
                  <a:schemeClr val="tx1"/>
                </a:solidFill>
                <a:latin typeface="Consolas" panose="020B0609020204030204" pitchFamily="49" charset="0"/>
                <a:cs typeface="Consolas" panose="020B0609020204030204" pitchFamily="49" charset="0"/>
              </a:rPr>
              <a:t>a.exe|out</a:t>
            </a:r>
            <a:endParaRPr lang="en-US" sz="900" dirty="0">
              <a:solidFill>
                <a:schemeClr val="tx1"/>
              </a:solidFill>
              <a:latin typeface="Consolas" panose="020B0609020204030204" pitchFamily="49" charset="0"/>
              <a:cs typeface="Consolas" panose="020B0609020204030204" pitchFamily="49" charset="0"/>
            </a:endParaRPr>
          </a:p>
        </p:txBody>
      </p:sp>
      <p:cxnSp>
        <p:nvCxnSpPr>
          <p:cNvPr id="121" name="Elbow Connector 12"/>
          <p:cNvCxnSpPr>
            <a:cxnSpLocks/>
            <a:stCxn id="75" idx="3"/>
            <a:endCxn id="81" idx="1"/>
          </p:cNvCxnSpPr>
          <p:nvPr/>
        </p:nvCxnSpPr>
        <p:spPr bwMode="auto">
          <a:xfrm flipV="1">
            <a:off x="4077470" y="2501723"/>
            <a:ext cx="664733" cy="69829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22" name="Folded Corner 68"/>
          <p:cNvSpPr/>
          <p:nvPr/>
        </p:nvSpPr>
        <p:spPr bwMode="auto">
          <a:xfrm>
            <a:off x="4742203" y="3285395"/>
            <a:ext cx="1279827" cy="268984"/>
          </a:xfrm>
          <a:prstGeom prst="foldedCorner">
            <a:avLst/>
          </a:prstGeom>
          <a:solidFill>
            <a:schemeClr val="accent4">
              <a:lumMod val="60000"/>
              <a:lumOff val="40000"/>
            </a:schemeClr>
          </a:solidFill>
          <a:ln>
            <a:noFill/>
            <a:headEnd type="none" w="med" len="med"/>
            <a:tailEnd type="none" w="med" len="med"/>
          </a:ln>
          <a:effectLst>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marL="91418" defTabSz="685628"/>
            <a:r>
              <a:rPr lang="en-US" sz="900" dirty="0" err="1">
                <a:solidFill>
                  <a:schemeClr val="tx1"/>
                </a:solidFill>
                <a:latin typeface="Consolas" panose="020B0609020204030204" pitchFamily="49" charset="0"/>
                <a:cs typeface="Consolas" panose="020B0609020204030204" pitchFamily="49" charset="0"/>
              </a:rPr>
              <a:t>a.prj</a:t>
            </a:r>
            <a:r>
              <a:rPr lang="en-US" sz="900" dirty="0">
                <a:solidFill>
                  <a:schemeClr val="tx1"/>
                </a:solidFill>
                <a:latin typeface="Consolas" panose="020B0609020204030204" pitchFamily="49" charset="0"/>
                <a:cs typeface="Consolas" panose="020B0609020204030204" pitchFamily="49" charset="0"/>
              </a:rPr>
              <a:t>/reports/</a:t>
            </a:r>
          </a:p>
        </p:txBody>
      </p:sp>
      <p:sp>
        <p:nvSpPr>
          <p:cNvPr id="124" name="Folded Corner 68"/>
          <p:cNvSpPr/>
          <p:nvPr/>
        </p:nvSpPr>
        <p:spPr bwMode="auto">
          <a:xfrm>
            <a:off x="4742203" y="3734568"/>
            <a:ext cx="1554075" cy="268984"/>
          </a:xfrm>
          <a:prstGeom prst="foldedCorner">
            <a:avLst/>
          </a:prstGeom>
          <a:solidFill>
            <a:schemeClr val="accent4">
              <a:lumMod val="60000"/>
              <a:lumOff val="40000"/>
            </a:schemeClr>
          </a:solidFill>
          <a:ln>
            <a:noFill/>
            <a:headEnd type="none" w="med" len="med"/>
            <a:tailEnd type="none" w="med" len="med"/>
          </a:ln>
          <a:effectLst>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marL="91418" defTabSz="685628"/>
            <a:r>
              <a:rPr lang="en-US" sz="900" dirty="0" err="1">
                <a:solidFill>
                  <a:schemeClr val="tx1"/>
                </a:solidFill>
                <a:latin typeface="Consolas" panose="020B0609020204030204" pitchFamily="49" charset="0"/>
                <a:cs typeface="Consolas" panose="020B0609020204030204" pitchFamily="49" charset="0"/>
              </a:rPr>
              <a:t>a.prj</a:t>
            </a:r>
            <a:r>
              <a:rPr lang="en-US" sz="900" dirty="0">
                <a:solidFill>
                  <a:schemeClr val="tx1"/>
                </a:solidFill>
                <a:latin typeface="Consolas" panose="020B0609020204030204" pitchFamily="49" charset="0"/>
                <a:cs typeface="Consolas" panose="020B0609020204030204" pitchFamily="49" charset="0"/>
              </a:rPr>
              <a:t>/verification/</a:t>
            </a:r>
          </a:p>
        </p:txBody>
      </p:sp>
      <p:sp>
        <p:nvSpPr>
          <p:cNvPr id="125" name="Folded Corner 68"/>
          <p:cNvSpPr/>
          <p:nvPr/>
        </p:nvSpPr>
        <p:spPr bwMode="auto">
          <a:xfrm>
            <a:off x="4742203" y="4166557"/>
            <a:ext cx="1188410" cy="268984"/>
          </a:xfrm>
          <a:prstGeom prst="foldedCorner">
            <a:avLst/>
          </a:prstGeom>
          <a:solidFill>
            <a:schemeClr val="accent4">
              <a:lumMod val="60000"/>
              <a:lumOff val="40000"/>
            </a:schemeClr>
          </a:solidFill>
          <a:ln>
            <a:noFill/>
            <a:headEnd type="none" w="med" len="med"/>
            <a:tailEnd type="none" w="med" len="med"/>
          </a:ln>
          <a:effectLst>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vert="horz" wrap="square" lIns="0" tIns="0" rIns="0" bIns="0" numCol="1" rtlCol="0" anchor="ctr" anchorCtr="0" compatLnSpc="1">
            <a:prstTxWarp prst="textNoShape">
              <a:avLst/>
            </a:prstTxWarp>
          </a:bodyPr>
          <a:lstStyle/>
          <a:p>
            <a:pPr marL="91418" defTabSz="685628"/>
            <a:r>
              <a:rPr lang="en-US" sz="900" dirty="0" err="1">
                <a:solidFill>
                  <a:schemeClr val="tx1"/>
                </a:solidFill>
                <a:latin typeface="Consolas" panose="020B0609020204030204" pitchFamily="49" charset="0"/>
                <a:cs typeface="Consolas" panose="020B0609020204030204" pitchFamily="49" charset="0"/>
              </a:rPr>
              <a:t>a.prj</a:t>
            </a:r>
            <a:r>
              <a:rPr lang="en-US" sz="900" dirty="0">
                <a:solidFill>
                  <a:schemeClr val="tx1"/>
                </a:solidFill>
                <a:latin typeface="Consolas" panose="020B0609020204030204" pitchFamily="49" charset="0"/>
                <a:cs typeface="Consolas" panose="020B0609020204030204" pitchFamily="49" charset="0"/>
              </a:rPr>
              <a:t>/</a:t>
            </a:r>
            <a:r>
              <a:rPr lang="en-US" sz="900" dirty="0" err="1">
                <a:solidFill>
                  <a:schemeClr val="tx1"/>
                </a:solidFill>
                <a:latin typeface="Consolas" panose="020B0609020204030204" pitchFamily="49" charset="0"/>
                <a:cs typeface="Consolas" panose="020B0609020204030204" pitchFamily="49" charset="0"/>
              </a:rPr>
              <a:t>quartus</a:t>
            </a:r>
            <a:r>
              <a:rPr lang="en-US" sz="900" dirty="0">
                <a:solidFill>
                  <a:schemeClr val="tx1"/>
                </a:solidFill>
                <a:latin typeface="Consolas" panose="020B0609020204030204" pitchFamily="49" charset="0"/>
                <a:cs typeface="Consolas" panose="020B0609020204030204" pitchFamily="49" charset="0"/>
              </a:rPr>
              <a:t>/</a:t>
            </a:r>
          </a:p>
        </p:txBody>
      </p:sp>
      <p:sp>
        <p:nvSpPr>
          <p:cNvPr id="2" name="TextBox 1"/>
          <p:cNvSpPr txBox="1"/>
          <p:nvPr/>
        </p:nvSpPr>
        <p:spPr>
          <a:xfrm>
            <a:off x="4742203" y="926073"/>
            <a:ext cx="1811393" cy="169277"/>
          </a:xfrm>
          <a:prstGeom prst="rect">
            <a:avLst/>
          </a:prstGeom>
          <a:noFill/>
        </p:spPr>
        <p:txBody>
          <a:bodyPr vert="horz" wrap="none" lIns="0" tIns="0" rIns="0" bIns="0" rtlCol="0">
            <a:spAutoFit/>
          </a:bodyPr>
          <a:lstStyle/>
          <a:p>
            <a:r>
              <a:rPr lang="en-US" sz="1100" dirty="0">
                <a:solidFill>
                  <a:srgbClr val="003C71"/>
                </a:solidFill>
              </a:rPr>
              <a:t>GDB-Compatible Executable</a:t>
            </a:r>
          </a:p>
        </p:txBody>
      </p:sp>
      <p:cxnSp>
        <p:nvCxnSpPr>
          <p:cNvPr id="4" name="Straight Arrow Connector 3"/>
          <p:cNvCxnSpPr>
            <a:cxnSpLocks/>
            <a:stCxn id="2" idx="2"/>
          </p:cNvCxnSpPr>
          <p:nvPr/>
        </p:nvCxnSpPr>
        <p:spPr>
          <a:xfrm flipH="1">
            <a:off x="5333802" y="1095350"/>
            <a:ext cx="314098" cy="351232"/>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132146" y="1963576"/>
            <a:ext cx="2441187" cy="338554"/>
          </a:xfrm>
          <a:prstGeom prst="rect">
            <a:avLst/>
          </a:prstGeom>
          <a:noFill/>
        </p:spPr>
        <p:txBody>
          <a:bodyPr vert="horz" wrap="square" lIns="0" tIns="0" rIns="0" bIns="0" rtlCol="0">
            <a:spAutoFit/>
          </a:bodyPr>
          <a:lstStyle/>
          <a:p>
            <a:r>
              <a:rPr lang="en-US" sz="1100" dirty="0">
                <a:solidFill>
                  <a:srgbClr val="003C71"/>
                </a:solidFill>
              </a:rPr>
              <a:t>Executable which will run calls to </a:t>
            </a:r>
            <a:r>
              <a:rPr lang="en-US" sz="1100" dirty="0" err="1">
                <a:solidFill>
                  <a:srgbClr val="003C71"/>
                </a:solidFill>
                <a:latin typeface="Courier New" panose="02070309020205020404" pitchFamily="49" charset="0"/>
                <a:cs typeface="Courier New" panose="02070309020205020404" pitchFamily="49" charset="0"/>
              </a:rPr>
              <a:t>func</a:t>
            </a:r>
            <a:r>
              <a:rPr lang="en-US" sz="1100" dirty="0">
                <a:solidFill>
                  <a:srgbClr val="003C71"/>
                </a:solidFill>
              </a:rPr>
              <a:t> in simulation of synthesized IP</a:t>
            </a:r>
          </a:p>
        </p:txBody>
      </p:sp>
      <p:cxnSp>
        <p:nvCxnSpPr>
          <p:cNvPr id="32" name="Straight Arrow Connector 31"/>
          <p:cNvCxnSpPr>
            <a:cxnSpLocks/>
            <a:stCxn id="31" idx="1"/>
          </p:cNvCxnSpPr>
          <p:nvPr/>
        </p:nvCxnSpPr>
        <p:spPr>
          <a:xfrm flipH="1">
            <a:off x="5564950" y="2132853"/>
            <a:ext cx="567196" cy="364445"/>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871753" y="2518039"/>
            <a:ext cx="1944560" cy="507831"/>
          </a:xfrm>
          <a:prstGeom prst="rect">
            <a:avLst/>
          </a:prstGeom>
          <a:noFill/>
        </p:spPr>
        <p:txBody>
          <a:bodyPr vert="horz" wrap="square" lIns="0" tIns="0" rIns="0" bIns="0" rtlCol="0">
            <a:spAutoFit/>
          </a:bodyPr>
          <a:lstStyle/>
          <a:p>
            <a:r>
              <a:rPr lang="en-US" sz="1100" dirty="0">
                <a:solidFill>
                  <a:srgbClr val="003C71"/>
                </a:solidFill>
              </a:rPr>
              <a:t>All the files necessary to include IP in a Quartus project. i.e. .</a:t>
            </a:r>
            <a:r>
              <a:rPr lang="en-US" sz="1100" dirty="0" err="1">
                <a:solidFill>
                  <a:srgbClr val="003C71"/>
                </a:solidFill>
              </a:rPr>
              <a:t>qsys</a:t>
            </a:r>
            <a:r>
              <a:rPr lang="en-US" sz="1100" dirty="0">
                <a:solidFill>
                  <a:srgbClr val="003C71"/>
                </a:solidFill>
              </a:rPr>
              <a:t>, .</a:t>
            </a:r>
            <a:r>
              <a:rPr lang="en-US" sz="1100" dirty="0" err="1">
                <a:solidFill>
                  <a:srgbClr val="003C71"/>
                </a:solidFill>
              </a:rPr>
              <a:t>ip</a:t>
            </a:r>
            <a:r>
              <a:rPr lang="en-US" sz="1100" dirty="0">
                <a:solidFill>
                  <a:srgbClr val="003C71"/>
                </a:solidFill>
              </a:rPr>
              <a:t>, .v </a:t>
            </a:r>
            <a:r>
              <a:rPr lang="en-US" sz="1100" dirty="0" err="1">
                <a:solidFill>
                  <a:srgbClr val="003C71"/>
                </a:solidFill>
              </a:rPr>
              <a:t>etc</a:t>
            </a:r>
            <a:endParaRPr lang="en-US" sz="1100" dirty="0">
              <a:solidFill>
                <a:srgbClr val="003C71"/>
              </a:solidFill>
            </a:endParaRPr>
          </a:p>
        </p:txBody>
      </p:sp>
      <p:cxnSp>
        <p:nvCxnSpPr>
          <p:cNvPr id="34" name="Straight Arrow Connector 33"/>
          <p:cNvCxnSpPr>
            <a:cxnSpLocks/>
            <a:stCxn id="33" idx="1"/>
            <a:endCxn id="69" idx="3"/>
          </p:cNvCxnSpPr>
          <p:nvPr/>
        </p:nvCxnSpPr>
        <p:spPr>
          <a:xfrm flipH="1">
            <a:off x="6387695" y="2771955"/>
            <a:ext cx="484058" cy="19875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28772" y="3254037"/>
            <a:ext cx="2187540" cy="338554"/>
          </a:xfrm>
          <a:prstGeom prst="rect">
            <a:avLst/>
          </a:prstGeom>
          <a:noFill/>
        </p:spPr>
        <p:txBody>
          <a:bodyPr vert="horz" wrap="square" lIns="0" tIns="0" rIns="0" bIns="0" rtlCol="0">
            <a:spAutoFit/>
          </a:bodyPr>
          <a:lstStyle/>
          <a:p>
            <a:r>
              <a:rPr lang="en-US" sz="1100" dirty="0">
                <a:solidFill>
                  <a:srgbClr val="003C71"/>
                </a:solidFill>
              </a:rPr>
              <a:t>Component hardware implementation reports</a:t>
            </a:r>
          </a:p>
        </p:txBody>
      </p:sp>
      <p:cxnSp>
        <p:nvCxnSpPr>
          <p:cNvPr id="38" name="Straight Arrow Connector 37"/>
          <p:cNvCxnSpPr>
            <a:cxnSpLocks/>
            <a:stCxn id="37" idx="1"/>
            <a:endCxn id="122" idx="3"/>
          </p:cNvCxnSpPr>
          <p:nvPr/>
        </p:nvCxnSpPr>
        <p:spPr>
          <a:xfrm flipH="1" flipV="1">
            <a:off x="6022030" y="3419887"/>
            <a:ext cx="606742" cy="3427"/>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928497" y="3734568"/>
            <a:ext cx="2376025" cy="169277"/>
          </a:xfrm>
          <a:prstGeom prst="rect">
            <a:avLst/>
          </a:prstGeom>
          <a:noFill/>
        </p:spPr>
        <p:txBody>
          <a:bodyPr vert="horz" wrap="square" lIns="0" tIns="0" rIns="0" bIns="0" rtlCol="0">
            <a:spAutoFit/>
          </a:bodyPr>
          <a:lstStyle/>
          <a:p>
            <a:r>
              <a:rPr lang="en-US" sz="1100" dirty="0">
                <a:solidFill>
                  <a:srgbClr val="003C71"/>
                </a:solidFill>
              </a:rPr>
              <a:t>Simulation testbench </a:t>
            </a:r>
          </a:p>
        </p:txBody>
      </p:sp>
      <p:cxnSp>
        <p:nvCxnSpPr>
          <p:cNvPr id="51" name="Elbow Connector 73"/>
          <p:cNvCxnSpPr>
            <a:cxnSpLocks/>
            <a:stCxn id="75" idx="3"/>
            <a:endCxn id="122" idx="1"/>
          </p:cNvCxnSpPr>
          <p:nvPr/>
        </p:nvCxnSpPr>
        <p:spPr bwMode="auto">
          <a:xfrm>
            <a:off x="4077470" y="3200021"/>
            <a:ext cx="664733" cy="219866"/>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2" name="Elbow Connector 73"/>
          <p:cNvCxnSpPr>
            <a:cxnSpLocks/>
            <a:stCxn id="75" idx="3"/>
            <a:endCxn id="124" idx="1"/>
          </p:cNvCxnSpPr>
          <p:nvPr/>
        </p:nvCxnSpPr>
        <p:spPr bwMode="auto">
          <a:xfrm>
            <a:off x="4077470" y="3200021"/>
            <a:ext cx="664733" cy="66903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cxnSpLocks/>
            <a:stCxn id="48" idx="1"/>
            <a:endCxn id="124" idx="3"/>
          </p:cNvCxnSpPr>
          <p:nvPr/>
        </p:nvCxnSpPr>
        <p:spPr>
          <a:xfrm flipH="1">
            <a:off x="6296278" y="3819207"/>
            <a:ext cx="632219" cy="4985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2388" y="4183741"/>
            <a:ext cx="2376025" cy="169277"/>
          </a:xfrm>
          <a:prstGeom prst="rect">
            <a:avLst/>
          </a:prstGeom>
          <a:noFill/>
        </p:spPr>
        <p:txBody>
          <a:bodyPr vert="horz" wrap="square" lIns="0" tIns="0" rIns="0" bIns="0" rtlCol="0">
            <a:spAutoFit/>
          </a:bodyPr>
          <a:lstStyle/>
          <a:p>
            <a:r>
              <a:rPr lang="en-US" sz="1100" dirty="0">
                <a:solidFill>
                  <a:srgbClr val="003C71"/>
                </a:solidFill>
              </a:rPr>
              <a:t>Quartus project to compile all IP</a:t>
            </a:r>
          </a:p>
        </p:txBody>
      </p:sp>
      <p:cxnSp>
        <p:nvCxnSpPr>
          <p:cNvPr id="56" name="Straight Arrow Connector 55"/>
          <p:cNvCxnSpPr>
            <a:cxnSpLocks/>
            <a:stCxn id="55" idx="1"/>
            <a:endCxn id="125" idx="3"/>
          </p:cNvCxnSpPr>
          <p:nvPr/>
        </p:nvCxnSpPr>
        <p:spPr>
          <a:xfrm flipH="1">
            <a:off x="5930613" y="4268380"/>
            <a:ext cx="681775" cy="3266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414106" y="4594872"/>
            <a:ext cx="5645776" cy="169277"/>
          </a:xfrm>
          <a:prstGeom prst="rect">
            <a:avLst/>
          </a:prstGeom>
          <a:noFill/>
        </p:spPr>
        <p:txBody>
          <a:bodyPr vert="horz" wrap="none" lIns="0" tIns="0" rIns="0" bIns="0" rtlCol="0">
            <a:spAutoFit/>
          </a:bodyPr>
          <a:lstStyle/>
          <a:p>
            <a:r>
              <a:rPr lang="en-US" sz="1100" dirty="0">
                <a:solidFill>
                  <a:srgbClr val="003C71"/>
                </a:solidFill>
              </a:rPr>
              <a:t>a is the default output name, -o option can be used to specify a non-default output name</a:t>
            </a:r>
          </a:p>
        </p:txBody>
      </p:sp>
    </p:spTree>
    <p:custDataLst>
      <p:tags r:id="rId1"/>
    </p:custDataLst>
    <p:extLst>
      <p:ext uri="{BB962C8B-B14F-4D97-AF65-F5344CB8AC3E}">
        <p14:creationId xmlns:p14="http://schemas.microsoft.com/office/powerpoint/2010/main" val="8793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44</a:t>
            </a:fld>
            <a:endParaRPr lang="en-US" dirty="0"/>
          </a:p>
        </p:txBody>
      </p:sp>
      <p:sp>
        <p:nvSpPr>
          <p:cNvPr id="3" name="Title 2"/>
          <p:cNvSpPr>
            <a:spLocks noGrp="1"/>
          </p:cNvSpPr>
          <p:nvPr>
            <p:ph type="title"/>
          </p:nvPr>
        </p:nvSpPr>
        <p:spPr/>
        <p:txBody>
          <a:bodyPr/>
          <a:lstStyle/>
          <a:p>
            <a:r>
              <a:rPr lang="en-US" dirty="0"/>
              <a:t>HLS Procedure: x86 Emulation</a:t>
            </a:r>
          </a:p>
        </p:txBody>
      </p:sp>
      <p:grpSp>
        <p:nvGrpSpPr>
          <p:cNvPr id="16" name="Group 15"/>
          <p:cNvGrpSpPr/>
          <p:nvPr/>
        </p:nvGrpSpPr>
        <p:grpSpPr>
          <a:xfrm>
            <a:off x="776633" y="1605241"/>
            <a:ext cx="1005578" cy="2370170"/>
            <a:chOff x="686005" y="1641113"/>
            <a:chExt cx="1005840" cy="2370787"/>
          </a:xfrm>
        </p:grpSpPr>
        <p:sp>
          <p:nvSpPr>
            <p:cNvPr id="9" name="Rounded Rectangle 121"/>
            <p:cNvSpPr/>
            <p:nvPr/>
          </p:nvSpPr>
          <p:spPr bwMode="auto">
            <a:xfrm>
              <a:off x="686005" y="2528082"/>
              <a:ext cx="1005840" cy="640080"/>
            </a:xfrm>
            <a:prstGeom prst="roundRect">
              <a:avLst/>
            </a:prstGeom>
            <a:solidFill>
              <a:schemeClr val="tx2"/>
            </a:solidFill>
            <a:ln>
              <a:noFill/>
              <a:headEnd type="none" w="med" len="med"/>
              <a:tailEnd type="none"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nchorCtr="0"/>
            <a:lstStyle/>
            <a:p>
              <a:pPr algn="ctr" eaLnBrk="0" hangingPunct="0">
                <a:defRPr/>
              </a:pPr>
              <a:r>
                <a:rPr lang="en-CA" sz="1200" dirty="0">
                  <a:solidFill>
                    <a:schemeClr val="bg1"/>
                  </a:solidFill>
                </a:rPr>
                <a:t>Intel</a:t>
              </a:r>
              <a:r>
                <a:rPr lang="en-CA" sz="1200" baseline="30000" dirty="0">
                  <a:solidFill>
                    <a:schemeClr val="bg1"/>
                  </a:solidFill>
                </a:rPr>
                <a:t>®</a:t>
              </a:r>
              <a:r>
                <a:rPr lang="en-CA" sz="1200" dirty="0">
                  <a:solidFill>
                    <a:schemeClr val="bg1"/>
                  </a:solidFill>
                </a:rPr>
                <a:t> HLS Compiler</a:t>
              </a:r>
            </a:p>
          </p:txBody>
        </p:sp>
        <p:sp>
          <p:nvSpPr>
            <p:cNvPr id="10" name="Rounded Rectangle 159"/>
            <p:cNvSpPr/>
            <p:nvPr/>
          </p:nvSpPr>
          <p:spPr bwMode="auto">
            <a:xfrm>
              <a:off x="686005" y="3371820"/>
              <a:ext cx="1005840" cy="640080"/>
            </a:xfrm>
            <a:prstGeom prst="roundRect">
              <a:avLst/>
            </a:prstGeom>
            <a:solidFill>
              <a:schemeClr val="tx2">
                <a:lumMod val="60000"/>
                <a:lumOff val="40000"/>
              </a:schemeClr>
            </a:solidFill>
            <a:ln>
              <a:noFill/>
              <a:headEnd type="none" w="med" len="med"/>
              <a:tailEnd type="none"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nchorCtr="0"/>
            <a:lstStyle/>
            <a:p>
              <a:pPr algn="ctr" eaLnBrk="0" hangingPunct="0">
                <a:defRPr/>
              </a:pPr>
              <a:r>
                <a:rPr lang="en-CA" sz="900" dirty="0">
                  <a:solidFill>
                    <a:schemeClr val="bg1"/>
                  </a:solidFill>
                </a:rPr>
                <a:t>HDL IP</a:t>
              </a:r>
            </a:p>
          </p:txBody>
        </p:sp>
        <p:sp>
          <p:nvSpPr>
            <p:cNvPr id="11" name="Rounded Rectangle 159"/>
            <p:cNvSpPr/>
            <p:nvPr/>
          </p:nvSpPr>
          <p:spPr bwMode="auto">
            <a:xfrm>
              <a:off x="686005" y="1641113"/>
              <a:ext cx="1005840" cy="640080"/>
            </a:xfrm>
            <a:prstGeom prst="roundRect">
              <a:avLst/>
            </a:prstGeom>
            <a:solidFill>
              <a:srgbClr val="00B050"/>
            </a:solidFill>
            <a:ln>
              <a:noFill/>
              <a:headEnd type="none" w="med" len="med"/>
              <a:tailEnd type="none" w="med" len="med"/>
            </a:ln>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chor="ctr" anchorCtr="0"/>
            <a:lstStyle/>
            <a:p>
              <a:pPr algn="ctr" eaLnBrk="0" hangingPunct="0">
                <a:defRPr/>
              </a:pPr>
              <a:r>
                <a:rPr lang="en-CA" sz="900" dirty="0">
                  <a:solidFill>
                    <a:schemeClr val="bg1"/>
                  </a:solidFill>
                </a:rPr>
                <a:t>C/C++ Source</a:t>
              </a:r>
            </a:p>
          </p:txBody>
        </p:sp>
        <p:cxnSp>
          <p:nvCxnSpPr>
            <p:cNvPr id="13" name="Straight Arrow Connector 12"/>
            <p:cNvCxnSpPr>
              <a:stCxn id="11" idx="2"/>
              <a:endCxn id="9" idx="0"/>
            </p:cNvCxnSpPr>
            <p:nvPr/>
          </p:nvCxnSpPr>
          <p:spPr>
            <a:xfrm>
              <a:off x="1188925" y="2281193"/>
              <a:ext cx="0" cy="24688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2"/>
              <a:endCxn id="10" idx="0"/>
            </p:cNvCxnSpPr>
            <p:nvPr/>
          </p:nvCxnSpPr>
          <p:spPr>
            <a:xfrm>
              <a:off x="1188925" y="3168162"/>
              <a:ext cx="0" cy="20365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 name="Arrow: Curved Right 4"/>
          <p:cNvSpPr/>
          <p:nvPr/>
        </p:nvSpPr>
        <p:spPr>
          <a:xfrm flipH="1" flipV="1">
            <a:off x="7298922" y="1411279"/>
            <a:ext cx="344883" cy="795893"/>
          </a:xfrm>
          <a:prstGeom prst="curved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4" name="Arrow: Curved Right 13"/>
          <p:cNvSpPr/>
          <p:nvPr/>
        </p:nvSpPr>
        <p:spPr>
          <a:xfrm flipH="1" flipV="1">
            <a:off x="7298924" y="2322863"/>
            <a:ext cx="344883" cy="795893"/>
          </a:xfrm>
          <a:prstGeom prst="curved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7" name="TextBox 6"/>
          <p:cNvSpPr txBox="1"/>
          <p:nvPr/>
        </p:nvSpPr>
        <p:spPr>
          <a:xfrm>
            <a:off x="7755525" y="1635271"/>
            <a:ext cx="674865" cy="338554"/>
          </a:xfrm>
          <a:prstGeom prst="rect">
            <a:avLst/>
          </a:prstGeom>
          <a:noFill/>
        </p:spPr>
        <p:txBody>
          <a:bodyPr vert="horz" wrap="none" lIns="0" tIns="0" rIns="0" bIns="0" rtlCol="0">
            <a:spAutoFit/>
          </a:bodyPr>
          <a:lstStyle/>
          <a:p>
            <a:r>
              <a:rPr lang="en-US" sz="1100" dirty="0">
                <a:solidFill>
                  <a:srgbClr val="003C71"/>
                </a:solidFill>
              </a:rPr>
              <a:t>Functional</a:t>
            </a:r>
          </a:p>
          <a:p>
            <a:r>
              <a:rPr lang="en-US" sz="1100" dirty="0">
                <a:solidFill>
                  <a:srgbClr val="003C71"/>
                </a:solidFill>
              </a:rPr>
              <a:t>Iterations</a:t>
            </a:r>
          </a:p>
        </p:txBody>
      </p:sp>
      <p:sp>
        <p:nvSpPr>
          <p:cNvPr id="17" name="TextBox 16"/>
          <p:cNvSpPr txBox="1"/>
          <p:nvPr/>
        </p:nvSpPr>
        <p:spPr>
          <a:xfrm>
            <a:off x="7755524" y="2551577"/>
            <a:ext cx="822341" cy="338554"/>
          </a:xfrm>
          <a:prstGeom prst="rect">
            <a:avLst/>
          </a:prstGeom>
          <a:noFill/>
        </p:spPr>
        <p:txBody>
          <a:bodyPr vert="horz" wrap="none" lIns="0" tIns="0" rIns="0" bIns="0" rtlCol="0">
            <a:spAutoFit/>
          </a:bodyPr>
          <a:lstStyle/>
          <a:p>
            <a:r>
              <a:rPr lang="en-US" sz="1100" dirty="0">
                <a:solidFill>
                  <a:srgbClr val="003C71"/>
                </a:solidFill>
              </a:rPr>
              <a:t>Architectural</a:t>
            </a:r>
          </a:p>
          <a:p>
            <a:r>
              <a:rPr lang="en-US" sz="1100" dirty="0">
                <a:solidFill>
                  <a:srgbClr val="003C71"/>
                </a:solidFill>
              </a:rPr>
              <a:t>Iterations</a:t>
            </a:r>
          </a:p>
        </p:txBody>
      </p:sp>
      <p:sp>
        <p:nvSpPr>
          <p:cNvPr id="4" name="Rounded Rectangle 3"/>
          <p:cNvSpPr/>
          <p:nvPr/>
        </p:nvSpPr>
        <p:spPr>
          <a:xfrm>
            <a:off x="2890642" y="743665"/>
            <a:ext cx="4296561" cy="51659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Create Component and Testbench in C/C++</a:t>
            </a:r>
          </a:p>
        </p:txBody>
      </p:sp>
      <p:sp>
        <p:nvSpPr>
          <p:cNvPr id="18" name="Rounded Rectangle 17"/>
          <p:cNvSpPr/>
          <p:nvPr/>
        </p:nvSpPr>
        <p:spPr>
          <a:xfrm>
            <a:off x="2890642" y="1491320"/>
            <a:ext cx="4296561" cy="63581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Functional Verification with </a:t>
            </a:r>
            <a:r>
              <a:rPr lang="en-US" sz="1400" dirty="0">
                <a:latin typeface="Courier New" panose="02070309020205020404" pitchFamily="49" charset="0"/>
                <a:cs typeface="Courier New" panose="02070309020205020404" pitchFamily="49" charset="0"/>
              </a:rPr>
              <a:t>g++ </a:t>
            </a:r>
            <a:r>
              <a:rPr lang="en-US" sz="1400" dirty="0"/>
              <a:t>or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p>
          <a:p>
            <a:pPr marL="285679" indent="-285679">
              <a:buFont typeface="Arial" panose="020B0604020202020204" pitchFamily="34" charset="0"/>
              <a:buChar char="•"/>
            </a:pPr>
            <a:r>
              <a:rPr lang="en-US" sz="1200" dirty="0"/>
              <a:t>Use </a:t>
            </a:r>
            <a:r>
              <a:rPr lang="en-US" sz="1200" dirty="0">
                <a:latin typeface="Courier New" panose="02070309020205020404" pitchFamily="49" charset="0"/>
                <a:cs typeface="Courier New" panose="02070309020205020404" pitchFamily="49" charset="0"/>
              </a:rPr>
              <a:t>-march=x86-64</a:t>
            </a:r>
          </a:p>
          <a:p>
            <a:pPr marL="285679" indent="-285679">
              <a:buFont typeface="Arial" panose="020B0604020202020204" pitchFamily="34" charset="0"/>
              <a:buChar char="•"/>
            </a:pPr>
            <a:r>
              <a:rPr lang="en-US" sz="1200" dirty="0"/>
              <a:t>Both compilers compatible with GDB</a:t>
            </a:r>
          </a:p>
        </p:txBody>
      </p:sp>
      <p:sp>
        <p:nvSpPr>
          <p:cNvPr id="19" name="Rounded Rectangle 18"/>
          <p:cNvSpPr/>
          <p:nvPr/>
        </p:nvSpPr>
        <p:spPr>
          <a:xfrm>
            <a:off x="2890642" y="2358187"/>
            <a:ext cx="4296561" cy="822995"/>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Compile with </a:t>
            </a:r>
            <a:r>
              <a:rPr lang="en-US" sz="1200" dirty="0" err="1">
                <a:latin typeface="Courier New" panose="02070309020205020404" pitchFamily="49" charset="0"/>
                <a:cs typeface="Courier New" panose="02070309020205020404" pitchFamily="49" charset="0"/>
              </a:rPr>
              <a:t>i</a:t>
            </a:r>
            <a:r>
              <a:rPr lang="en-US" sz="1200" dirty="0">
                <a:latin typeface="Courier New" panose="02070309020205020404" pitchFamily="49" charset="0"/>
                <a:cs typeface="Courier New" panose="02070309020205020404" pitchFamily="49" charset="0"/>
              </a:rPr>
              <a:t>++ -march=&lt;FPGA fam&gt; </a:t>
            </a:r>
            <a:r>
              <a:rPr lang="en-US" sz="1200" dirty="0"/>
              <a:t>for HLS</a:t>
            </a:r>
          </a:p>
          <a:p>
            <a:pPr marL="285679" indent="-285679">
              <a:buFont typeface="Arial" panose="020B0604020202020204" pitchFamily="34" charset="0"/>
              <a:buChar char="•"/>
            </a:pPr>
            <a:r>
              <a:rPr lang="en-US" sz="1100" dirty="0"/>
              <a:t>Generates IP</a:t>
            </a:r>
          </a:p>
          <a:p>
            <a:pPr marL="285679" indent="-285679">
              <a:buFont typeface="Arial" panose="020B0604020202020204" pitchFamily="34" charset="0"/>
              <a:buChar char="•"/>
            </a:pPr>
            <a:r>
              <a:rPr lang="en-US" sz="1100" dirty="0"/>
              <a:t>Examine compiler generated reports</a:t>
            </a:r>
          </a:p>
          <a:p>
            <a:pPr marL="285679" indent="-285679">
              <a:buFont typeface="Arial" panose="020B0604020202020204" pitchFamily="34" charset="0"/>
              <a:buChar char="•"/>
            </a:pPr>
            <a:r>
              <a:rPr lang="en-US" sz="1100" dirty="0"/>
              <a:t>Verify design in simulation</a:t>
            </a:r>
          </a:p>
        </p:txBody>
      </p:sp>
      <p:sp>
        <p:nvSpPr>
          <p:cNvPr id="20" name="Rounded Rectangle 19"/>
          <p:cNvSpPr/>
          <p:nvPr/>
        </p:nvSpPr>
        <p:spPr>
          <a:xfrm>
            <a:off x="2890642" y="3412238"/>
            <a:ext cx="4296561" cy="516599"/>
          </a:xfrm>
          <a:prstGeom prst="round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Run Quartus</a:t>
            </a:r>
            <a:r>
              <a:rPr lang="en-US" sz="1400" baseline="30000" dirty="0"/>
              <a:t>®</a:t>
            </a:r>
            <a:r>
              <a:rPr lang="en-US" sz="1400" dirty="0"/>
              <a:t> Prime Compilation on Generated IP</a:t>
            </a:r>
          </a:p>
          <a:p>
            <a:pPr marL="285679" indent="-285679">
              <a:buFont typeface="Arial" panose="020B0604020202020204" pitchFamily="34" charset="0"/>
              <a:buChar char="•"/>
            </a:pPr>
            <a:r>
              <a:rPr lang="en-US" sz="1200" dirty="0"/>
              <a:t>Generate </a:t>
            </a:r>
            <a:r>
              <a:rPr lang="en-US" sz="1200" dirty="0" err="1"/>
              <a:t>QoR</a:t>
            </a:r>
            <a:r>
              <a:rPr lang="en-US" sz="1200" dirty="0"/>
              <a:t> metrics</a:t>
            </a:r>
          </a:p>
        </p:txBody>
      </p:sp>
      <p:sp>
        <p:nvSpPr>
          <p:cNvPr id="21" name="Rounded Rectangle 20"/>
          <p:cNvSpPr/>
          <p:nvPr/>
        </p:nvSpPr>
        <p:spPr>
          <a:xfrm>
            <a:off x="2890642" y="4159896"/>
            <a:ext cx="4296561" cy="516599"/>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t>Integrate IP with rest of your FPGA system</a:t>
            </a:r>
            <a:endParaRPr lang="en-US" sz="1200" dirty="0"/>
          </a:p>
        </p:txBody>
      </p:sp>
      <p:sp>
        <p:nvSpPr>
          <p:cNvPr id="6" name="Down Arrow 5"/>
          <p:cNvSpPr/>
          <p:nvPr/>
        </p:nvSpPr>
        <p:spPr>
          <a:xfrm>
            <a:off x="4843779" y="1260263"/>
            <a:ext cx="195144" cy="23105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Down Arrow 21"/>
          <p:cNvSpPr/>
          <p:nvPr/>
        </p:nvSpPr>
        <p:spPr>
          <a:xfrm>
            <a:off x="4843778" y="2129274"/>
            <a:ext cx="195144" cy="23105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Down Arrow 22"/>
          <p:cNvSpPr/>
          <p:nvPr/>
        </p:nvSpPr>
        <p:spPr>
          <a:xfrm>
            <a:off x="4845920" y="3181182"/>
            <a:ext cx="195144" cy="23105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Down Arrow 23"/>
          <p:cNvSpPr/>
          <p:nvPr/>
        </p:nvSpPr>
        <p:spPr>
          <a:xfrm>
            <a:off x="4843777" y="3928837"/>
            <a:ext cx="195144" cy="231057"/>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4D48DE71-74A7-4DBE-AD3D-56A2093FA7CB}"/>
              </a:ext>
            </a:extLst>
          </p:cNvPr>
          <p:cNvSpPr/>
          <p:nvPr/>
        </p:nvSpPr>
        <p:spPr>
          <a:xfrm>
            <a:off x="1917984" y="1223868"/>
            <a:ext cx="6711082" cy="1097924"/>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04F2C4A3-5F0C-478A-8B2C-6DD07D37DBE7}"/>
              </a:ext>
            </a:extLst>
          </p:cNvPr>
          <p:cNvSpPr txBox="1"/>
          <p:nvPr/>
        </p:nvSpPr>
        <p:spPr>
          <a:xfrm rot="20217275">
            <a:off x="2112492" y="1450202"/>
            <a:ext cx="942566" cy="246221"/>
          </a:xfrm>
          <a:prstGeom prst="rect">
            <a:avLst/>
          </a:prstGeom>
          <a:solidFill>
            <a:srgbClr val="C00000"/>
          </a:solidFill>
        </p:spPr>
        <p:txBody>
          <a:bodyPr vert="horz" wrap="none" lIns="0" tIns="0" rIns="0" bIns="0" rtlCol="0">
            <a:spAutoFit/>
          </a:bodyPr>
          <a:lstStyle/>
          <a:p>
            <a:r>
              <a:rPr lang="en-US" sz="1600" dirty="0">
                <a:solidFill>
                  <a:schemeClr val="bg1"/>
                </a:solidFill>
              </a:rPr>
              <a:t>Emulation</a:t>
            </a:r>
          </a:p>
        </p:txBody>
      </p:sp>
    </p:spTree>
    <p:custDataLst>
      <p:tags r:id="rId1"/>
    </p:custDataLst>
    <p:extLst>
      <p:ext uri="{BB962C8B-B14F-4D97-AF65-F5344CB8AC3E}">
        <p14:creationId xmlns:p14="http://schemas.microsoft.com/office/powerpoint/2010/main" val="32598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Intel Clear Pro" panose="020B0804020202060201" pitchFamily="34" charset="0"/>
                <a:ea typeface="Intel Clear Pro" panose="020B0804020202060201" pitchFamily="34" charset="0"/>
                <a:cs typeface="Intel Clear Pro" panose="020B0804020202060201" pitchFamily="34" charset="0"/>
              </a:rPr>
              <a:t>HLS LAB</a:t>
            </a:r>
          </a:p>
        </p:txBody>
      </p:sp>
    </p:spTree>
    <p:custDataLst>
      <p:tags r:id="rId1"/>
    </p:custDataLst>
    <p:extLst>
      <p:ext uri="{BB962C8B-B14F-4D97-AF65-F5344CB8AC3E}">
        <p14:creationId xmlns:p14="http://schemas.microsoft.com/office/powerpoint/2010/main" val="128969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7D1F-63EB-4BA6-95C0-CB06B6BA1FBA}"/>
              </a:ext>
            </a:extLst>
          </p:cNvPr>
          <p:cNvSpPr>
            <a:spLocks noGrp="1"/>
          </p:cNvSpPr>
          <p:nvPr>
            <p:ph type="title"/>
          </p:nvPr>
        </p:nvSpPr>
        <p:spPr>
          <a:xfrm>
            <a:off x="470379" y="74928"/>
            <a:ext cx="8397643" cy="584490"/>
          </a:xfrm>
        </p:spPr>
        <p:txBody>
          <a:bodyPr/>
          <a:lstStyle/>
          <a:p>
            <a:r>
              <a:rPr lang="en-US" dirty="0"/>
              <a:t>Todays Lab</a:t>
            </a:r>
          </a:p>
        </p:txBody>
      </p:sp>
      <p:sp>
        <p:nvSpPr>
          <p:cNvPr id="3" name="Slide Number Placeholder 2">
            <a:extLst>
              <a:ext uri="{FF2B5EF4-FFF2-40B4-BE49-F238E27FC236}">
                <a16:creationId xmlns:a16="http://schemas.microsoft.com/office/drawing/2014/main" id="{6DFD614A-AA4D-4C79-8808-C5E0B3B9919E}"/>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46</a:t>
            </a:fld>
            <a:endParaRPr lang="en-US" dirty="0">
              <a:solidFill>
                <a:prstClr val="white"/>
              </a:solidFill>
            </a:endParaRPr>
          </a:p>
        </p:txBody>
      </p:sp>
      <p:sp>
        <p:nvSpPr>
          <p:cNvPr id="4" name="Content Placeholder 3">
            <a:extLst>
              <a:ext uri="{FF2B5EF4-FFF2-40B4-BE49-F238E27FC236}">
                <a16:creationId xmlns:a16="http://schemas.microsoft.com/office/drawing/2014/main" id="{D14E7B9A-B3DD-428A-8899-543B7E4815BD}"/>
              </a:ext>
            </a:extLst>
          </p:cNvPr>
          <p:cNvSpPr>
            <a:spLocks noGrp="1"/>
          </p:cNvSpPr>
          <p:nvPr>
            <p:ph idx="11"/>
          </p:nvPr>
        </p:nvSpPr>
        <p:spPr>
          <a:xfrm>
            <a:off x="489505" y="611274"/>
            <a:ext cx="8413197" cy="3664296"/>
          </a:xfrm>
        </p:spPr>
        <p:txBody>
          <a:bodyPr/>
          <a:lstStyle/>
          <a:p>
            <a:pPr>
              <a:buFont typeface="Wingdings" panose="05000000000000000000" pitchFamily="2" charset="2"/>
              <a:buChar char="§"/>
            </a:pPr>
            <a:r>
              <a:rPr lang="en-US" dirty="0"/>
              <a:t>Use HLS C++ to derive the floor square root of a 32 bit integer – integer number that is &lt;= real square root</a:t>
            </a:r>
          </a:p>
          <a:p>
            <a:pPr lvl="1">
              <a:buFont typeface="Wingdings" panose="05000000000000000000" pitchFamily="2" charset="2"/>
              <a:buChar char="§"/>
            </a:pPr>
            <a:r>
              <a:rPr lang="en-US" dirty="0"/>
              <a:t>Algorithm – take ½ of the input and test if the square of that number is greater, less than or equal to the input.</a:t>
            </a:r>
          </a:p>
          <a:p>
            <a:pPr lvl="1">
              <a:buFont typeface="Wingdings" panose="05000000000000000000" pitchFamily="2" charset="2"/>
              <a:buChar char="§"/>
            </a:pPr>
            <a:r>
              <a:rPr lang="en-US" dirty="0"/>
              <a:t>If equal, exact square root is found, return answer</a:t>
            </a:r>
          </a:p>
          <a:p>
            <a:pPr lvl="1">
              <a:buFont typeface="Wingdings" panose="05000000000000000000" pitchFamily="2" charset="2"/>
              <a:buChar char="§"/>
            </a:pPr>
            <a:r>
              <a:rPr lang="en-US" dirty="0"/>
              <a:t>If answer ^ 2 &gt; input, try answer-1 / 2, square it and try again</a:t>
            </a:r>
          </a:p>
          <a:p>
            <a:pPr lvl="1">
              <a:buFont typeface="Wingdings" panose="05000000000000000000" pitchFamily="2" charset="2"/>
              <a:buChar char="§"/>
            </a:pPr>
            <a:r>
              <a:rPr lang="en-US" dirty="0"/>
              <a:t>If answer ^ 2 &lt; input, try answer+1 / 2, square it and try again</a:t>
            </a:r>
          </a:p>
          <a:p>
            <a:pPr lvl="1">
              <a:buFont typeface="Wingdings" panose="05000000000000000000" pitchFamily="2" charset="2"/>
              <a:buChar char="§"/>
            </a:pPr>
            <a:r>
              <a:rPr lang="en-US" dirty="0"/>
              <a:t>Iterate until closest number &lt;= actual answer is found</a:t>
            </a:r>
          </a:p>
        </p:txBody>
      </p:sp>
    </p:spTree>
    <p:extLst>
      <p:ext uri="{BB962C8B-B14F-4D97-AF65-F5344CB8AC3E}">
        <p14:creationId xmlns:p14="http://schemas.microsoft.com/office/powerpoint/2010/main" val="2692761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7D1F-63EB-4BA6-95C0-CB06B6BA1FBA}"/>
              </a:ext>
            </a:extLst>
          </p:cNvPr>
          <p:cNvSpPr>
            <a:spLocks noGrp="1"/>
          </p:cNvSpPr>
          <p:nvPr>
            <p:ph type="title"/>
          </p:nvPr>
        </p:nvSpPr>
        <p:spPr>
          <a:xfrm>
            <a:off x="470379" y="74928"/>
            <a:ext cx="8397643" cy="584490"/>
          </a:xfrm>
        </p:spPr>
        <p:txBody>
          <a:bodyPr/>
          <a:lstStyle/>
          <a:p>
            <a:r>
              <a:rPr lang="en-US" dirty="0"/>
              <a:t>Connectivity to the Avalon bus</a:t>
            </a:r>
          </a:p>
        </p:txBody>
      </p:sp>
      <p:sp>
        <p:nvSpPr>
          <p:cNvPr id="3" name="Slide Number Placeholder 2">
            <a:extLst>
              <a:ext uri="{FF2B5EF4-FFF2-40B4-BE49-F238E27FC236}">
                <a16:creationId xmlns:a16="http://schemas.microsoft.com/office/drawing/2014/main" id="{6DFD614A-AA4D-4C79-8808-C5E0B3B9919E}"/>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47</a:t>
            </a:fld>
            <a:endParaRPr lang="en-US" dirty="0">
              <a:solidFill>
                <a:prstClr val="white"/>
              </a:solidFill>
            </a:endParaRPr>
          </a:p>
        </p:txBody>
      </p:sp>
      <p:sp>
        <p:nvSpPr>
          <p:cNvPr id="4" name="Content Placeholder 3">
            <a:extLst>
              <a:ext uri="{FF2B5EF4-FFF2-40B4-BE49-F238E27FC236}">
                <a16:creationId xmlns:a16="http://schemas.microsoft.com/office/drawing/2014/main" id="{D14E7B9A-B3DD-428A-8899-543B7E4815BD}"/>
              </a:ext>
            </a:extLst>
          </p:cNvPr>
          <p:cNvSpPr>
            <a:spLocks noGrp="1"/>
          </p:cNvSpPr>
          <p:nvPr>
            <p:ph idx="11"/>
          </p:nvPr>
        </p:nvSpPr>
        <p:spPr>
          <a:xfrm>
            <a:off x="465072" y="671128"/>
            <a:ext cx="8413197" cy="452822"/>
          </a:xfrm>
        </p:spPr>
        <p:txBody>
          <a:bodyPr>
            <a:normAutofit fontScale="77500" lnSpcReduction="20000"/>
          </a:bodyPr>
          <a:lstStyle/>
          <a:p>
            <a:pPr>
              <a:buFont typeface="Wingdings" panose="05000000000000000000" pitchFamily="2" charset="2"/>
              <a:buChar char="§"/>
            </a:pPr>
            <a:r>
              <a:rPr lang="en-US" dirty="0"/>
              <a:t>Recall HLS builds an Avalon slave device. We will use NIOS based Platform Designer system as a starting point</a:t>
            </a:r>
          </a:p>
        </p:txBody>
      </p:sp>
      <p:pic>
        <p:nvPicPr>
          <p:cNvPr id="7" name="Picture 6">
            <a:extLst>
              <a:ext uri="{FF2B5EF4-FFF2-40B4-BE49-F238E27FC236}">
                <a16:creationId xmlns:a16="http://schemas.microsoft.com/office/drawing/2014/main" id="{92E0334E-DE93-4C42-BAA3-51DE10A59B2F}"/>
              </a:ext>
            </a:extLst>
          </p:cNvPr>
          <p:cNvPicPr>
            <a:picLocks noChangeAspect="1"/>
          </p:cNvPicPr>
          <p:nvPr/>
        </p:nvPicPr>
        <p:blipFill>
          <a:blip r:embed="rId3"/>
          <a:stretch>
            <a:fillRect/>
          </a:stretch>
        </p:blipFill>
        <p:spPr>
          <a:xfrm>
            <a:off x="228600" y="1581064"/>
            <a:ext cx="8077200" cy="1981372"/>
          </a:xfrm>
          <a:prstGeom prst="rect">
            <a:avLst/>
          </a:prstGeom>
        </p:spPr>
      </p:pic>
      <p:sp>
        <p:nvSpPr>
          <p:cNvPr id="8" name="Rectangle 7">
            <a:extLst>
              <a:ext uri="{FF2B5EF4-FFF2-40B4-BE49-F238E27FC236}">
                <a16:creationId xmlns:a16="http://schemas.microsoft.com/office/drawing/2014/main" id="{65FF53E2-1BDE-45A0-9559-5B762B3671F3}"/>
              </a:ext>
            </a:extLst>
          </p:cNvPr>
          <p:cNvSpPr/>
          <p:nvPr/>
        </p:nvSpPr>
        <p:spPr>
          <a:xfrm>
            <a:off x="6400800" y="2952750"/>
            <a:ext cx="1143000" cy="986222"/>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HLS based sqrt</a:t>
            </a:r>
          </a:p>
        </p:txBody>
      </p:sp>
      <p:sp>
        <p:nvSpPr>
          <p:cNvPr id="9" name="Arrow: Down 8">
            <a:extLst>
              <a:ext uri="{FF2B5EF4-FFF2-40B4-BE49-F238E27FC236}">
                <a16:creationId xmlns:a16="http://schemas.microsoft.com/office/drawing/2014/main" id="{FD1C7AA8-4BCC-4645-8394-E868A5F9A288}"/>
              </a:ext>
            </a:extLst>
          </p:cNvPr>
          <p:cNvSpPr/>
          <p:nvPr/>
        </p:nvSpPr>
        <p:spPr>
          <a:xfrm>
            <a:off x="6572075" y="2731914"/>
            <a:ext cx="228600" cy="228600"/>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B021B5E9-6160-4002-9E38-084ABC76CAA7}"/>
              </a:ext>
            </a:extLst>
          </p:cNvPr>
          <p:cNvSpPr/>
          <p:nvPr/>
        </p:nvSpPr>
        <p:spPr>
          <a:xfrm rot="10800000">
            <a:off x="7010400" y="2724150"/>
            <a:ext cx="228600" cy="228600"/>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7511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7946" y="83254"/>
            <a:ext cx="8229600" cy="586476"/>
          </a:xfrm>
        </p:spPr>
        <p:txBody>
          <a:bodyPr/>
          <a:lstStyle/>
          <a:p>
            <a:r>
              <a:rPr lang="en-US" sz="2400" dirty="0"/>
              <a:t>Traditional System Design</a:t>
            </a:r>
          </a:p>
        </p:txBody>
      </p:sp>
      <p:sp>
        <p:nvSpPr>
          <p:cNvPr id="123" name="Slide Number Placeholder 122"/>
          <p:cNvSpPr>
            <a:spLocks noGrp="1"/>
          </p:cNvSpPr>
          <p:nvPr>
            <p:ph type="sldNum" sz="quarter" idx="10"/>
          </p:nvPr>
        </p:nvSpPr>
        <p:spPr/>
        <p:txBody>
          <a:bodyPr/>
          <a:lstStyle/>
          <a:p>
            <a:fld id="{1C59D18C-B48A-4BA9-A484-98E0946303CC}" type="slidenum">
              <a:rPr lang="en-US" smtClean="0"/>
              <a:pPr/>
              <a:t>48</a:t>
            </a:fld>
            <a:endParaRPr lang="en-US"/>
          </a:p>
        </p:txBody>
      </p:sp>
      <p:sp>
        <p:nvSpPr>
          <p:cNvPr id="120" name="Content Placeholder 2"/>
          <p:cNvSpPr>
            <a:spLocks noGrp="1"/>
          </p:cNvSpPr>
          <p:nvPr>
            <p:ph sz="quarter" idx="11"/>
          </p:nvPr>
        </p:nvSpPr>
        <p:spPr>
          <a:xfrm>
            <a:off x="115821" y="3333750"/>
            <a:ext cx="8799577" cy="1788595"/>
          </a:xfrm>
          <a:prstGeom prst="rect">
            <a:avLst/>
          </a:prstGeom>
        </p:spPr>
        <p:txBody>
          <a:bodyPr>
            <a:noAutofit/>
          </a:bodyPr>
          <a:lstStyle/>
          <a:p>
            <a:pPr>
              <a:buFont typeface="Arial" panose="020B0604020202020204" pitchFamily="34" charset="0"/>
              <a:buChar char="•"/>
            </a:pPr>
            <a:r>
              <a:rPr lang="en-US" sz="1800" dirty="0"/>
              <a:t>Components may use different interfaces to communicate (some standard, some non-standard)</a:t>
            </a:r>
          </a:p>
          <a:p>
            <a:pPr>
              <a:buFont typeface="Arial" panose="020B0604020202020204" pitchFamily="34" charset="0"/>
              <a:buChar char="•"/>
            </a:pPr>
            <a:r>
              <a:rPr lang="en-US" sz="1800" dirty="0"/>
              <a:t>Significant engineering work required to design custom interface logic </a:t>
            </a:r>
          </a:p>
          <a:p>
            <a:pPr>
              <a:buFont typeface="Arial" panose="020B0604020202020204" pitchFamily="34" charset="0"/>
              <a:buChar char="•"/>
            </a:pPr>
            <a:r>
              <a:rPr lang="en-US" sz="1800" dirty="0"/>
              <a:t>Integrating design blocks and intellectual property (IP) is tedious and error-prone</a:t>
            </a:r>
          </a:p>
        </p:txBody>
      </p:sp>
      <p:sp>
        <p:nvSpPr>
          <p:cNvPr id="302" name="Line 2"/>
          <p:cNvSpPr>
            <a:spLocks noChangeShapeType="1"/>
          </p:cNvSpPr>
          <p:nvPr/>
        </p:nvSpPr>
        <p:spPr bwMode="auto">
          <a:xfrm flipH="1">
            <a:off x="4254887" y="1802294"/>
            <a:ext cx="1260872" cy="0"/>
          </a:xfrm>
          <a:prstGeom prst="line">
            <a:avLst/>
          </a:prstGeom>
          <a:noFill/>
          <a:ln w="76200">
            <a:solidFill>
              <a:schemeClr val="tx1"/>
            </a:solidFill>
            <a:round/>
            <a:headEnd/>
            <a:tailEnd/>
          </a:ln>
        </p:spPr>
        <p:txBody>
          <a:bodyPr anchor="ctr">
            <a:noAutofit/>
          </a:bodyPr>
          <a:lstStyle/>
          <a:p>
            <a:pPr algn="ctr"/>
            <a:endParaRPr lang="en-US" sz="1050"/>
          </a:p>
        </p:txBody>
      </p:sp>
      <p:sp>
        <p:nvSpPr>
          <p:cNvPr id="303" name="Line 3"/>
          <p:cNvSpPr>
            <a:spLocks noChangeShapeType="1"/>
          </p:cNvSpPr>
          <p:nvPr/>
        </p:nvSpPr>
        <p:spPr bwMode="auto">
          <a:xfrm>
            <a:off x="5858659" y="1287944"/>
            <a:ext cx="7144" cy="727770"/>
          </a:xfrm>
          <a:prstGeom prst="line">
            <a:avLst/>
          </a:prstGeom>
          <a:noFill/>
          <a:ln w="76200">
            <a:solidFill>
              <a:srgbClr val="FF6600"/>
            </a:solidFill>
            <a:round/>
            <a:headEnd/>
            <a:tailEnd/>
          </a:ln>
        </p:spPr>
        <p:txBody>
          <a:bodyPr anchor="ctr">
            <a:noAutofit/>
          </a:bodyPr>
          <a:lstStyle/>
          <a:p>
            <a:pPr algn="ctr"/>
            <a:endParaRPr lang="en-US" sz="1050"/>
          </a:p>
        </p:txBody>
      </p:sp>
      <p:sp>
        <p:nvSpPr>
          <p:cNvPr id="304" name="Line 6"/>
          <p:cNvSpPr>
            <a:spLocks noChangeShapeType="1"/>
          </p:cNvSpPr>
          <p:nvPr/>
        </p:nvSpPr>
        <p:spPr bwMode="auto">
          <a:xfrm flipH="1">
            <a:off x="5515758" y="1287945"/>
            <a:ext cx="0" cy="521494"/>
          </a:xfrm>
          <a:prstGeom prst="line">
            <a:avLst/>
          </a:prstGeom>
          <a:noFill/>
          <a:ln w="76200">
            <a:solidFill>
              <a:schemeClr val="tx1"/>
            </a:solidFill>
            <a:round/>
            <a:headEnd/>
            <a:tailEnd/>
          </a:ln>
        </p:spPr>
        <p:txBody>
          <a:bodyPr anchor="ctr">
            <a:noAutofit/>
          </a:bodyPr>
          <a:lstStyle/>
          <a:p>
            <a:pPr algn="ctr"/>
            <a:endParaRPr lang="en-US" sz="1050"/>
          </a:p>
        </p:txBody>
      </p:sp>
      <p:sp>
        <p:nvSpPr>
          <p:cNvPr id="305" name="Text Box 7"/>
          <p:cNvSpPr txBox="1">
            <a:spLocks noChangeArrowheads="1"/>
          </p:cNvSpPr>
          <p:nvPr/>
        </p:nvSpPr>
        <p:spPr bwMode="auto">
          <a:xfrm rot="5400000">
            <a:off x="5293449" y="1366196"/>
            <a:ext cx="666970" cy="369332"/>
          </a:xfrm>
          <a:prstGeom prst="rect">
            <a:avLst/>
          </a:prstGeom>
          <a:noFill/>
          <a:ln w="9525">
            <a:noFill/>
            <a:miter lim="800000"/>
            <a:headEnd/>
            <a:tailEnd/>
          </a:ln>
        </p:spPr>
        <p:txBody>
          <a:bodyPr anchor="ctr">
            <a:noAutofit/>
          </a:bodyPr>
          <a:lstStyle/>
          <a:p>
            <a:pPr algn="ctr">
              <a:spcBef>
                <a:spcPct val="50000"/>
              </a:spcBef>
            </a:pPr>
            <a:r>
              <a:rPr lang="en-US" sz="900" b="1"/>
              <a:t>Addres</a:t>
            </a:r>
            <a:r>
              <a:rPr lang="en-US" sz="1050" b="1"/>
              <a:t>s</a:t>
            </a:r>
          </a:p>
        </p:txBody>
      </p:sp>
      <p:sp>
        <p:nvSpPr>
          <p:cNvPr id="306" name="Text Box 8"/>
          <p:cNvSpPr txBox="1">
            <a:spLocks noChangeArrowheads="1"/>
          </p:cNvSpPr>
          <p:nvPr/>
        </p:nvSpPr>
        <p:spPr bwMode="auto">
          <a:xfrm rot="5400000">
            <a:off x="5633260" y="1438171"/>
            <a:ext cx="631329" cy="207749"/>
          </a:xfrm>
          <a:prstGeom prst="rect">
            <a:avLst/>
          </a:prstGeom>
          <a:noFill/>
          <a:ln w="9525">
            <a:noFill/>
            <a:miter lim="800000"/>
            <a:headEnd/>
            <a:tailEnd/>
          </a:ln>
        </p:spPr>
        <p:txBody>
          <a:bodyPr anchor="ctr">
            <a:noAutofit/>
          </a:bodyPr>
          <a:lstStyle/>
          <a:p>
            <a:pPr algn="ctr">
              <a:spcBef>
                <a:spcPct val="50000"/>
              </a:spcBef>
            </a:pPr>
            <a:r>
              <a:rPr lang="en-US" sz="900" b="1"/>
              <a:t>Data</a:t>
            </a:r>
          </a:p>
        </p:txBody>
      </p:sp>
      <p:sp>
        <p:nvSpPr>
          <p:cNvPr id="307" name="Line 10"/>
          <p:cNvSpPr>
            <a:spLocks noChangeShapeType="1"/>
          </p:cNvSpPr>
          <p:nvPr/>
        </p:nvSpPr>
        <p:spPr bwMode="auto">
          <a:xfrm flipV="1">
            <a:off x="2686834" y="2016606"/>
            <a:ext cx="3593306" cy="0"/>
          </a:xfrm>
          <a:prstGeom prst="line">
            <a:avLst/>
          </a:prstGeom>
          <a:noFill/>
          <a:ln w="76200">
            <a:solidFill>
              <a:srgbClr val="FF6600"/>
            </a:solidFill>
            <a:round/>
            <a:headEnd/>
            <a:tailEnd/>
          </a:ln>
        </p:spPr>
        <p:txBody>
          <a:bodyPr anchor="ctr">
            <a:noAutofit/>
          </a:bodyPr>
          <a:lstStyle/>
          <a:p>
            <a:pPr algn="ctr"/>
            <a:endParaRPr lang="en-US" sz="1050"/>
          </a:p>
        </p:txBody>
      </p:sp>
      <p:sp>
        <p:nvSpPr>
          <p:cNvPr id="308" name="Line 11"/>
          <p:cNvSpPr>
            <a:spLocks noChangeShapeType="1"/>
          </p:cNvSpPr>
          <p:nvPr/>
        </p:nvSpPr>
        <p:spPr bwMode="auto">
          <a:xfrm>
            <a:off x="2686833" y="2016606"/>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309" name="Line 12"/>
          <p:cNvSpPr>
            <a:spLocks noChangeShapeType="1"/>
          </p:cNvSpPr>
          <p:nvPr/>
        </p:nvSpPr>
        <p:spPr bwMode="auto">
          <a:xfrm>
            <a:off x="3629808" y="2016606"/>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310" name="Line 13"/>
          <p:cNvSpPr>
            <a:spLocks noChangeShapeType="1"/>
          </p:cNvSpPr>
          <p:nvPr/>
        </p:nvSpPr>
        <p:spPr bwMode="auto">
          <a:xfrm>
            <a:off x="4487058" y="2016606"/>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311" name="Line 14"/>
          <p:cNvSpPr>
            <a:spLocks noChangeShapeType="1"/>
          </p:cNvSpPr>
          <p:nvPr/>
        </p:nvSpPr>
        <p:spPr bwMode="auto">
          <a:xfrm>
            <a:off x="5430033" y="2016606"/>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312" name="Line 15"/>
          <p:cNvSpPr>
            <a:spLocks noChangeShapeType="1"/>
          </p:cNvSpPr>
          <p:nvPr/>
        </p:nvSpPr>
        <p:spPr bwMode="auto">
          <a:xfrm flipH="1">
            <a:off x="6287283" y="2016606"/>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313" name="Text Box 16"/>
          <p:cNvSpPr txBox="1">
            <a:spLocks noChangeArrowheads="1"/>
          </p:cNvSpPr>
          <p:nvPr/>
        </p:nvSpPr>
        <p:spPr bwMode="auto">
          <a:xfrm rot="5400000">
            <a:off x="3568269" y="1439511"/>
            <a:ext cx="631329" cy="207749"/>
          </a:xfrm>
          <a:prstGeom prst="rect">
            <a:avLst/>
          </a:prstGeom>
          <a:noFill/>
          <a:ln w="9525">
            <a:noFill/>
            <a:miter lim="800000"/>
            <a:headEnd/>
            <a:tailEnd/>
          </a:ln>
        </p:spPr>
        <p:txBody>
          <a:bodyPr anchor="ctr">
            <a:noAutofit/>
          </a:bodyPr>
          <a:lstStyle/>
          <a:p>
            <a:pPr algn="ctr">
              <a:spcBef>
                <a:spcPct val="50000"/>
              </a:spcBef>
            </a:pPr>
            <a:r>
              <a:rPr lang="en-US" sz="900" b="1"/>
              <a:t>Data</a:t>
            </a:r>
          </a:p>
        </p:txBody>
      </p:sp>
      <p:sp>
        <p:nvSpPr>
          <p:cNvPr id="314" name="Line 17"/>
          <p:cNvSpPr>
            <a:spLocks noChangeShapeType="1"/>
          </p:cNvSpPr>
          <p:nvPr/>
        </p:nvSpPr>
        <p:spPr bwMode="auto">
          <a:xfrm flipH="1">
            <a:off x="3801258" y="1287943"/>
            <a:ext cx="0" cy="728663"/>
          </a:xfrm>
          <a:prstGeom prst="line">
            <a:avLst/>
          </a:prstGeom>
          <a:noFill/>
          <a:ln w="76200">
            <a:solidFill>
              <a:srgbClr val="FF6600"/>
            </a:solidFill>
            <a:round/>
            <a:headEnd/>
            <a:tailEnd/>
          </a:ln>
        </p:spPr>
        <p:txBody>
          <a:bodyPr anchor="ctr">
            <a:noAutofit/>
          </a:bodyPr>
          <a:lstStyle/>
          <a:p>
            <a:pPr algn="ctr"/>
            <a:endParaRPr lang="en-US" sz="1050"/>
          </a:p>
        </p:txBody>
      </p:sp>
      <p:sp>
        <p:nvSpPr>
          <p:cNvPr id="315" name="Rectangle 20"/>
          <p:cNvSpPr>
            <a:spLocks noChangeArrowheads="1"/>
          </p:cNvSpPr>
          <p:nvPr/>
        </p:nvSpPr>
        <p:spPr bwMode="auto">
          <a:xfrm>
            <a:off x="3201183" y="714659"/>
            <a:ext cx="942975" cy="378619"/>
          </a:xfrm>
          <a:prstGeom prst="rect">
            <a:avLst/>
          </a:prstGeom>
          <a:solidFill>
            <a:srgbClr val="00319E"/>
          </a:solidFill>
          <a:ln w="15875">
            <a:solidFill>
              <a:srgbClr val="00319E"/>
            </a:solidFill>
            <a:miter lim="800000"/>
            <a:headEnd/>
            <a:tailEnd/>
          </a:ln>
        </p:spPr>
        <p:txBody>
          <a:bodyPr wrap="none" anchor="ctr">
            <a:noAutofit/>
          </a:bodyPr>
          <a:lstStyle/>
          <a:p>
            <a:pPr algn="ctr"/>
            <a:r>
              <a:rPr lang="en-US" sz="1050" b="1">
                <a:solidFill>
                  <a:schemeClr val="bg1"/>
                </a:solidFill>
              </a:rPr>
              <a:t>Processor </a:t>
            </a:r>
          </a:p>
          <a:p>
            <a:pPr algn="ctr"/>
            <a:r>
              <a:rPr lang="en-US" sz="1050" b="1">
                <a:solidFill>
                  <a:schemeClr val="bg1"/>
                </a:solidFill>
              </a:rPr>
              <a:t>(32-bit Master)</a:t>
            </a:r>
          </a:p>
        </p:txBody>
      </p:sp>
      <p:sp>
        <p:nvSpPr>
          <p:cNvPr id="316" name="Rectangle 23"/>
          <p:cNvSpPr>
            <a:spLocks noChangeArrowheads="1"/>
          </p:cNvSpPr>
          <p:nvPr/>
        </p:nvSpPr>
        <p:spPr bwMode="auto">
          <a:xfrm>
            <a:off x="2521635" y="2889931"/>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1</a:t>
            </a:r>
            <a:br>
              <a:rPr lang="en-US" sz="1050" b="1">
                <a:solidFill>
                  <a:schemeClr val="bg1"/>
                </a:solidFill>
                <a:latin typeface="Arial" charset="0"/>
              </a:rPr>
            </a:br>
            <a:r>
              <a:rPr lang="en-US" sz="1050" b="1">
                <a:solidFill>
                  <a:schemeClr val="bg1"/>
                </a:solidFill>
                <a:latin typeface="Arial" charset="0"/>
              </a:rPr>
              <a:t>8-Bit</a:t>
            </a:r>
            <a:endParaRPr lang="en-US" sz="1050">
              <a:solidFill>
                <a:schemeClr val="bg1"/>
              </a:solidFill>
              <a:latin typeface="Arial" charset="0"/>
            </a:endParaRPr>
          </a:p>
        </p:txBody>
      </p:sp>
      <p:sp>
        <p:nvSpPr>
          <p:cNvPr id="317" name="Rectangle 25"/>
          <p:cNvSpPr>
            <a:spLocks noChangeArrowheads="1"/>
          </p:cNvSpPr>
          <p:nvPr/>
        </p:nvSpPr>
        <p:spPr bwMode="auto">
          <a:xfrm>
            <a:off x="3443179" y="2889931"/>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2</a:t>
            </a:r>
            <a:br>
              <a:rPr lang="en-US" sz="1050" b="1">
                <a:solidFill>
                  <a:schemeClr val="bg1"/>
                </a:solidFill>
                <a:latin typeface="Arial" charset="0"/>
              </a:rPr>
            </a:br>
            <a:r>
              <a:rPr lang="en-US" sz="1050" b="1">
                <a:solidFill>
                  <a:schemeClr val="bg1"/>
                </a:solidFill>
                <a:latin typeface="Arial" charset="0"/>
              </a:rPr>
              <a:t>32-Bit</a:t>
            </a:r>
            <a:endParaRPr lang="en-US" sz="1050">
              <a:solidFill>
                <a:schemeClr val="bg1"/>
              </a:solidFill>
              <a:latin typeface="Arial" charset="0"/>
            </a:endParaRPr>
          </a:p>
        </p:txBody>
      </p:sp>
      <p:sp>
        <p:nvSpPr>
          <p:cNvPr id="318" name="Rectangle 27"/>
          <p:cNvSpPr>
            <a:spLocks noChangeArrowheads="1"/>
          </p:cNvSpPr>
          <p:nvPr/>
        </p:nvSpPr>
        <p:spPr bwMode="auto">
          <a:xfrm>
            <a:off x="4329004" y="2889931"/>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3</a:t>
            </a:r>
            <a:br>
              <a:rPr lang="en-US" sz="1050" b="1">
                <a:solidFill>
                  <a:schemeClr val="bg1"/>
                </a:solidFill>
                <a:latin typeface="Arial" charset="0"/>
              </a:rPr>
            </a:br>
            <a:r>
              <a:rPr lang="en-US" sz="1050" b="1">
                <a:solidFill>
                  <a:schemeClr val="bg1"/>
                </a:solidFill>
                <a:latin typeface="Arial" charset="0"/>
              </a:rPr>
              <a:t>16-Bit</a:t>
            </a:r>
            <a:endParaRPr lang="en-US" sz="1050">
              <a:solidFill>
                <a:schemeClr val="bg1"/>
              </a:solidFill>
              <a:latin typeface="Arial" charset="0"/>
            </a:endParaRPr>
          </a:p>
        </p:txBody>
      </p:sp>
      <p:sp>
        <p:nvSpPr>
          <p:cNvPr id="319" name="Rectangle 29"/>
          <p:cNvSpPr>
            <a:spLocks noChangeArrowheads="1"/>
          </p:cNvSpPr>
          <p:nvPr/>
        </p:nvSpPr>
        <p:spPr bwMode="auto">
          <a:xfrm>
            <a:off x="5257692" y="2889931"/>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4</a:t>
            </a:r>
            <a:br>
              <a:rPr lang="en-US" sz="1050" b="1">
                <a:solidFill>
                  <a:schemeClr val="bg1"/>
                </a:solidFill>
                <a:latin typeface="Arial" charset="0"/>
              </a:rPr>
            </a:br>
            <a:r>
              <a:rPr lang="en-US" sz="1050" b="1">
                <a:solidFill>
                  <a:schemeClr val="bg1"/>
                </a:solidFill>
                <a:latin typeface="Arial" charset="0"/>
              </a:rPr>
              <a:t>32-Bit</a:t>
            </a:r>
            <a:endParaRPr lang="en-US" sz="1050">
              <a:solidFill>
                <a:schemeClr val="bg1"/>
              </a:solidFill>
              <a:latin typeface="Arial" charset="0"/>
            </a:endParaRPr>
          </a:p>
        </p:txBody>
      </p:sp>
      <p:sp>
        <p:nvSpPr>
          <p:cNvPr id="320" name="Rectangle 31"/>
          <p:cNvSpPr>
            <a:spLocks noChangeArrowheads="1"/>
          </p:cNvSpPr>
          <p:nvPr/>
        </p:nvSpPr>
        <p:spPr bwMode="auto">
          <a:xfrm>
            <a:off x="6129229" y="2889931"/>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5</a:t>
            </a:r>
            <a:br>
              <a:rPr lang="en-US" sz="1050" b="1">
                <a:solidFill>
                  <a:schemeClr val="bg1"/>
                </a:solidFill>
                <a:latin typeface="Arial" charset="0"/>
              </a:rPr>
            </a:br>
            <a:r>
              <a:rPr lang="en-US" sz="1050" b="1">
                <a:solidFill>
                  <a:schemeClr val="bg1"/>
                </a:solidFill>
                <a:latin typeface="Arial" charset="0"/>
              </a:rPr>
              <a:t>64-Bit</a:t>
            </a:r>
            <a:endParaRPr lang="en-US" sz="1050">
              <a:solidFill>
                <a:schemeClr val="bg1"/>
              </a:solidFill>
              <a:latin typeface="Arial" charset="0"/>
            </a:endParaRPr>
          </a:p>
        </p:txBody>
      </p:sp>
      <p:sp>
        <p:nvSpPr>
          <p:cNvPr id="321" name="Line 33"/>
          <p:cNvSpPr>
            <a:spLocks noChangeShapeType="1"/>
          </p:cNvSpPr>
          <p:nvPr/>
        </p:nvSpPr>
        <p:spPr bwMode="auto">
          <a:xfrm flipV="1">
            <a:off x="3029733" y="1930881"/>
            <a:ext cx="3600450" cy="0"/>
          </a:xfrm>
          <a:prstGeom prst="line">
            <a:avLst/>
          </a:prstGeom>
          <a:noFill/>
          <a:ln w="76200">
            <a:solidFill>
              <a:schemeClr val="tx1"/>
            </a:solidFill>
            <a:round/>
            <a:headEnd/>
            <a:tailEnd/>
          </a:ln>
        </p:spPr>
        <p:txBody>
          <a:bodyPr anchor="ctr">
            <a:noAutofit/>
          </a:bodyPr>
          <a:lstStyle/>
          <a:p>
            <a:pPr algn="ctr"/>
            <a:endParaRPr lang="en-US" sz="1050"/>
          </a:p>
        </p:txBody>
      </p:sp>
      <p:sp>
        <p:nvSpPr>
          <p:cNvPr id="322" name="Line 34"/>
          <p:cNvSpPr>
            <a:spLocks noChangeShapeType="1"/>
          </p:cNvSpPr>
          <p:nvPr/>
        </p:nvSpPr>
        <p:spPr bwMode="auto">
          <a:xfrm flipH="1">
            <a:off x="3544083" y="1802294"/>
            <a:ext cx="728663" cy="0"/>
          </a:xfrm>
          <a:prstGeom prst="line">
            <a:avLst/>
          </a:prstGeom>
          <a:noFill/>
          <a:ln w="76200">
            <a:solidFill>
              <a:schemeClr val="tx1"/>
            </a:solidFill>
            <a:round/>
            <a:headEnd/>
            <a:tailEnd/>
          </a:ln>
        </p:spPr>
        <p:txBody>
          <a:bodyPr anchor="ctr">
            <a:noAutofit/>
          </a:bodyPr>
          <a:lstStyle/>
          <a:p>
            <a:pPr algn="ctr"/>
            <a:endParaRPr lang="en-US" sz="1050"/>
          </a:p>
        </p:txBody>
      </p:sp>
      <p:sp>
        <p:nvSpPr>
          <p:cNvPr id="323" name="Line 35"/>
          <p:cNvSpPr>
            <a:spLocks noChangeShapeType="1"/>
          </p:cNvSpPr>
          <p:nvPr/>
        </p:nvSpPr>
        <p:spPr bwMode="auto">
          <a:xfrm flipH="1">
            <a:off x="4272746" y="1802293"/>
            <a:ext cx="0" cy="128588"/>
          </a:xfrm>
          <a:prstGeom prst="line">
            <a:avLst/>
          </a:prstGeom>
          <a:noFill/>
          <a:ln w="76200">
            <a:solidFill>
              <a:schemeClr val="tx1"/>
            </a:solidFill>
            <a:round/>
            <a:headEnd/>
            <a:tailEnd/>
          </a:ln>
        </p:spPr>
        <p:txBody>
          <a:bodyPr anchor="ctr">
            <a:noAutofit/>
          </a:bodyPr>
          <a:lstStyle/>
          <a:p>
            <a:pPr algn="ctr"/>
            <a:endParaRPr lang="en-US" sz="1050"/>
          </a:p>
        </p:txBody>
      </p:sp>
      <p:sp>
        <p:nvSpPr>
          <p:cNvPr id="324" name="Line 36"/>
          <p:cNvSpPr>
            <a:spLocks noChangeShapeType="1"/>
          </p:cNvSpPr>
          <p:nvPr/>
        </p:nvSpPr>
        <p:spPr bwMode="auto">
          <a:xfrm flipH="1">
            <a:off x="3544084" y="1280801"/>
            <a:ext cx="7144" cy="521494"/>
          </a:xfrm>
          <a:prstGeom prst="line">
            <a:avLst/>
          </a:prstGeom>
          <a:noFill/>
          <a:ln w="76200">
            <a:solidFill>
              <a:schemeClr val="tx1"/>
            </a:solidFill>
            <a:round/>
            <a:headEnd/>
            <a:tailEnd/>
          </a:ln>
        </p:spPr>
        <p:txBody>
          <a:bodyPr anchor="ctr">
            <a:noAutofit/>
          </a:bodyPr>
          <a:lstStyle/>
          <a:p>
            <a:pPr algn="ctr"/>
            <a:endParaRPr lang="en-US" sz="1050"/>
          </a:p>
        </p:txBody>
      </p:sp>
      <p:sp>
        <p:nvSpPr>
          <p:cNvPr id="325" name="Line 37"/>
          <p:cNvSpPr>
            <a:spLocks noChangeShapeType="1"/>
          </p:cNvSpPr>
          <p:nvPr/>
        </p:nvSpPr>
        <p:spPr bwMode="auto">
          <a:xfrm>
            <a:off x="3029733" y="1930881"/>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326" name="Line 38"/>
          <p:cNvSpPr>
            <a:spLocks noChangeShapeType="1"/>
          </p:cNvSpPr>
          <p:nvPr/>
        </p:nvSpPr>
        <p:spPr bwMode="auto">
          <a:xfrm flipH="1">
            <a:off x="3929846" y="1930881"/>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327" name="Line 39"/>
          <p:cNvSpPr>
            <a:spLocks noChangeShapeType="1"/>
          </p:cNvSpPr>
          <p:nvPr/>
        </p:nvSpPr>
        <p:spPr bwMode="auto">
          <a:xfrm flipH="1">
            <a:off x="4829958" y="1930881"/>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328" name="Line 40"/>
          <p:cNvSpPr>
            <a:spLocks noChangeShapeType="1"/>
          </p:cNvSpPr>
          <p:nvPr/>
        </p:nvSpPr>
        <p:spPr bwMode="auto">
          <a:xfrm>
            <a:off x="5730071" y="1930881"/>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329" name="Line 41"/>
          <p:cNvSpPr>
            <a:spLocks noChangeShapeType="1"/>
          </p:cNvSpPr>
          <p:nvPr/>
        </p:nvSpPr>
        <p:spPr bwMode="auto">
          <a:xfrm flipH="1">
            <a:off x="6630183" y="1930881"/>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330" name="Text Box 42"/>
          <p:cNvSpPr txBox="1">
            <a:spLocks noChangeArrowheads="1"/>
          </p:cNvSpPr>
          <p:nvPr/>
        </p:nvSpPr>
        <p:spPr bwMode="auto">
          <a:xfrm rot="5400000">
            <a:off x="3315955" y="1341703"/>
            <a:ext cx="657173" cy="369332"/>
          </a:xfrm>
          <a:prstGeom prst="rect">
            <a:avLst/>
          </a:prstGeom>
          <a:noFill/>
          <a:ln w="9525">
            <a:noFill/>
            <a:miter lim="800000"/>
            <a:headEnd/>
            <a:tailEnd/>
          </a:ln>
        </p:spPr>
        <p:txBody>
          <a:bodyPr anchor="ctr">
            <a:noAutofit/>
          </a:bodyPr>
          <a:lstStyle/>
          <a:p>
            <a:pPr algn="ctr">
              <a:spcBef>
                <a:spcPct val="50000"/>
              </a:spcBef>
            </a:pPr>
            <a:r>
              <a:rPr lang="en-US" sz="900" b="1"/>
              <a:t>Addres</a:t>
            </a:r>
            <a:r>
              <a:rPr lang="en-US" sz="1050" b="1"/>
              <a:t>s</a:t>
            </a:r>
          </a:p>
        </p:txBody>
      </p:sp>
      <p:sp>
        <p:nvSpPr>
          <p:cNvPr id="331" name="Rectangle 43"/>
          <p:cNvSpPr>
            <a:spLocks noChangeArrowheads="1"/>
          </p:cNvSpPr>
          <p:nvPr/>
        </p:nvSpPr>
        <p:spPr bwMode="auto">
          <a:xfrm>
            <a:off x="2521635" y="2522028"/>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332" name="Rectangle 44"/>
          <p:cNvSpPr>
            <a:spLocks noChangeArrowheads="1"/>
          </p:cNvSpPr>
          <p:nvPr/>
        </p:nvSpPr>
        <p:spPr bwMode="auto">
          <a:xfrm>
            <a:off x="3443179" y="2522028"/>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333" name="Rectangle 45"/>
          <p:cNvSpPr>
            <a:spLocks noChangeArrowheads="1"/>
          </p:cNvSpPr>
          <p:nvPr/>
        </p:nvSpPr>
        <p:spPr bwMode="auto">
          <a:xfrm>
            <a:off x="4329004" y="2522028"/>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334" name="Rectangle 46"/>
          <p:cNvSpPr>
            <a:spLocks noChangeArrowheads="1"/>
          </p:cNvSpPr>
          <p:nvPr/>
        </p:nvSpPr>
        <p:spPr bwMode="auto">
          <a:xfrm>
            <a:off x="5257692" y="2522028"/>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335" name="Rectangle 47"/>
          <p:cNvSpPr>
            <a:spLocks noChangeArrowheads="1"/>
          </p:cNvSpPr>
          <p:nvPr/>
        </p:nvSpPr>
        <p:spPr bwMode="auto">
          <a:xfrm>
            <a:off x="6129229" y="2522028"/>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337" name="Line 55"/>
          <p:cNvSpPr>
            <a:spLocks noChangeShapeType="1"/>
          </p:cNvSpPr>
          <p:nvPr/>
        </p:nvSpPr>
        <p:spPr bwMode="auto">
          <a:xfrm flipH="1">
            <a:off x="4144158" y="1204669"/>
            <a:ext cx="171450" cy="0"/>
          </a:xfrm>
          <a:prstGeom prst="line">
            <a:avLst/>
          </a:prstGeom>
          <a:noFill/>
          <a:ln w="76200">
            <a:solidFill>
              <a:schemeClr val="tx1"/>
            </a:solidFill>
            <a:round/>
            <a:headEnd/>
            <a:tailEnd/>
          </a:ln>
        </p:spPr>
        <p:txBody>
          <a:bodyPr anchor="ctr">
            <a:noAutofit/>
          </a:bodyPr>
          <a:lstStyle/>
          <a:p>
            <a:pPr algn="ctr"/>
            <a:endParaRPr lang="en-US" sz="1050"/>
          </a:p>
        </p:txBody>
      </p:sp>
      <p:grpSp>
        <p:nvGrpSpPr>
          <p:cNvPr id="2" name="Group 56"/>
          <p:cNvGrpSpPr>
            <a:grpSpLocks/>
          </p:cNvGrpSpPr>
          <p:nvPr/>
        </p:nvGrpSpPr>
        <p:grpSpPr bwMode="auto">
          <a:xfrm>
            <a:off x="3158320" y="1287943"/>
            <a:ext cx="3729038" cy="1500188"/>
            <a:chOff x="1200" y="1440"/>
            <a:chExt cx="4176" cy="1680"/>
          </a:xfrm>
        </p:grpSpPr>
        <p:sp>
          <p:nvSpPr>
            <p:cNvPr id="339" name="Line 57"/>
            <p:cNvSpPr>
              <a:spLocks noChangeShapeType="1"/>
            </p:cNvSpPr>
            <p:nvPr/>
          </p:nvSpPr>
          <p:spPr bwMode="auto">
            <a:xfrm>
              <a:off x="1296" y="2400"/>
              <a:ext cx="1488" cy="0"/>
            </a:xfrm>
            <a:prstGeom prst="line">
              <a:avLst/>
            </a:prstGeom>
            <a:noFill/>
            <a:ln w="28575">
              <a:solidFill>
                <a:schemeClr val="bg2"/>
              </a:solidFill>
              <a:round/>
              <a:headEnd/>
              <a:tailEnd/>
            </a:ln>
          </p:spPr>
          <p:txBody>
            <a:bodyPr anchor="ctr">
              <a:noAutofit/>
            </a:bodyPr>
            <a:lstStyle/>
            <a:p>
              <a:pPr algn="ctr"/>
              <a:endParaRPr lang="en-US" sz="1050"/>
            </a:p>
          </p:txBody>
        </p:sp>
        <p:sp>
          <p:nvSpPr>
            <p:cNvPr id="340" name="Line 58"/>
            <p:cNvSpPr>
              <a:spLocks noChangeShapeType="1"/>
            </p:cNvSpPr>
            <p:nvPr/>
          </p:nvSpPr>
          <p:spPr bwMode="auto">
            <a:xfrm flipV="1">
              <a:off x="1200"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341" name="Line 59"/>
            <p:cNvSpPr>
              <a:spLocks noChangeShapeType="1"/>
            </p:cNvSpPr>
            <p:nvPr/>
          </p:nvSpPr>
          <p:spPr bwMode="auto">
            <a:xfrm flipH="1">
              <a:off x="1296" y="2400"/>
              <a:ext cx="0" cy="720"/>
            </a:xfrm>
            <a:prstGeom prst="line">
              <a:avLst/>
            </a:prstGeom>
            <a:noFill/>
            <a:ln w="28575">
              <a:solidFill>
                <a:schemeClr val="bg2"/>
              </a:solidFill>
              <a:round/>
              <a:headEnd/>
              <a:tailEnd/>
            </a:ln>
          </p:spPr>
          <p:txBody>
            <a:bodyPr anchor="ctr">
              <a:noAutofit/>
            </a:bodyPr>
            <a:lstStyle/>
            <a:p>
              <a:pPr algn="ctr"/>
              <a:endParaRPr lang="en-US" sz="1050"/>
            </a:p>
          </p:txBody>
        </p:sp>
        <p:sp>
          <p:nvSpPr>
            <p:cNvPr id="342" name="Line 60"/>
            <p:cNvSpPr>
              <a:spLocks noChangeShapeType="1"/>
            </p:cNvSpPr>
            <p:nvPr/>
          </p:nvSpPr>
          <p:spPr bwMode="auto">
            <a:xfrm flipH="1">
              <a:off x="2784" y="1440"/>
              <a:ext cx="0" cy="960"/>
            </a:xfrm>
            <a:prstGeom prst="line">
              <a:avLst/>
            </a:prstGeom>
            <a:noFill/>
            <a:ln w="28575">
              <a:solidFill>
                <a:schemeClr val="bg2"/>
              </a:solidFill>
              <a:round/>
              <a:headEnd/>
              <a:tailEnd/>
            </a:ln>
          </p:spPr>
          <p:txBody>
            <a:bodyPr anchor="ctr">
              <a:noAutofit/>
            </a:bodyPr>
            <a:lstStyle/>
            <a:p>
              <a:pPr algn="ctr"/>
              <a:endParaRPr lang="en-US" sz="1050"/>
            </a:p>
          </p:txBody>
        </p:sp>
        <p:sp>
          <p:nvSpPr>
            <p:cNvPr id="343" name="Line 61"/>
            <p:cNvSpPr>
              <a:spLocks noChangeShapeType="1"/>
            </p:cNvSpPr>
            <p:nvPr/>
          </p:nvSpPr>
          <p:spPr bwMode="auto">
            <a:xfrm flipV="1">
              <a:off x="2256"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344" name="Line 62"/>
            <p:cNvSpPr>
              <a:spLocks noChangeShapeType="1"/>
            </p:cNvSpPr>
            <p:nvPr/>
          </p:nvSpPr>
          <p:spPr bwMode="auto">
            <a:xfrm flipH="1">
              <a:off x="2352" y="2448"/>
              <a:ext cx="0" cy="672"/>
            </a:xfrm>
            <a:prstGeom prst="line">
              <a:avLst/>
            </a:prstGeom>
            <a:noFill/>
            <a:ln w="28575">
              <a:solidFill>
                <a:schemeClr val="bg2"/>
              </a:solidFill>
              <a:round/>
              <a:headEnd/>
              <a:tailEnd/>
            </a:ln>
          </p:spPr>
          <p:txBody>
            <a:bodyPr anchor="ctr">
              <a:noAutofit/>
            </a:bodyPr>
            <a:lstStyle/>
            <a:p>
              <a:pPr algn="ctr"/>
              <a:endParaRPr lang="en-US" sz="1050"/>
            </a:p>
          </p:txBody>
        </p:sp>
        <p:sp>
          <p:nvSpPr>
            <p:cNvPr id="345" name="Line 63"/>
            <p:cNvSpPr>
              <a:spLocks noChangeShapeType="1"/>
            </p:cNvSpPr>
            <p:nvPr/>
          </p:nvSpPr>
          <p:spPr bwMode="auto">
            <a:xfrm flipV="1">
              <a:off x="3264"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346" name="Line 64"/>
            <p:cNvSpPr>
              <a:spLocks noChangeShapeType="1"/>
            </p:cNvSpPr>
            <p:nvPr/>
          </p:nvSpPr>
          <p:spPr bwMode="auto">
            <a:xfrm flipH="1">
              <a:off x="3360" y="2448"/>
              <a:ext cx="0" cy="672"/>
            </a:xfrm>
            <a:prstGeom prst="line">
              <a:avLst/>
            </a:prstGeom>
            <a:noFill/>
            <a:ln w="28575">
              <a:solidFill>
                <a:schemeClr val="bg2"/>
              </a:solidFill>
              <a:round/>
              <a:headEnd/>
              <a:tailEnd/>
            </a:ln>
          </p:spPr>
          <p:txBody>
            <a:bodyPr anchor="ctr">
              <a:noAutofit/>
            </a:bodyPr>
            <a:lstStyle/>
            <a:p>
              <a:pPr algn="ctr"/>
              <a:endParaRPr lang="en-US" sz="1050"/>
            </a:p>
          </p:txBody>
        </p:sp>
        <p:sp>
          <p:nvSpPr>
            <p:cNvPr id="347" name="Line 65"/>
            <p:cNvSpPr>
              <a:spLocks noChangeShapeType="1"/>
            </p:cNvSpPr>
            <p:nvPr/>
          </p:nvSpPr>
          <p:spPr bwMode="auto">
            <a:xfrm flipV="1">
              <a:off x="4272"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348" name="Line 66"/>
            <p:cNvSpPr>
              <a:spLocks noChangeShapeType="1"/>
            </p:cNvSpPr>
            <p:nvPr/>
          </p:nvSpPr>
          <p:spPr bwMode="auto">
            <a:xfrm flipH="1">
              <a:off x="4368" y="2400"/>
              <a:ext cx="0" cy="720"/>
            </a:xfrm>
            <a:prstGeom prst="line">
              <a:avLst/>
            </a:prstGeom>
            <a:noFill/>
            <a:ln w="28575">
              <a:solidFill>
                <a:schemeClr val="bg2"/>
              </a:solidFill>
              <a:round/>
              <a:headEnd/>
              <a:tailEnd/>
            </a:ln>
          </p:spPr>
          <p:txBody>
            <a:bodyPr anchor="ctr">
              <a:noAutofit/>
            </a:bodyPr>
            <a:lstStyle/>
            <a:p>
              <a:pPr algn="ctr"/>
              <a:endParaRPr lang="en-US" sz="1050"/>
            </a:p>
          </p:txBody>
        </p:sp>
        <p:sp>
          <p:nvSpPr>
            <p:cNvPr id="349" name="Line 67"/>
            <p:cNvSpPr>
              <a:spLocks noChangeShapeType="1"/>
            </p:cNvSpPr>
            <p:nvPr/>
          </p:nvSpPr>
          <p:spPr bwMode="auto">
            <a:xfrm flipV="1">
              <a:off x="5280"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350" name="Line 68"/>
            <p:cNvSpPr>
              <a:spLocks noChangeShapeType="1"/>
            </p:cNvSpPr>
            <p:nvPr/>
          </p:nvSpPr>
          <p:spPr bwMode="auto">
            <a:xfrm flipH="1">
              <a:off x="5376" y="2352"/>
              <a:ext cx="0" cy="768"/>
            </a:xfrm>
            <a:prstGeom prst="line">
              <a:avLst/>
            </a:prstGeom>
            <a:noFill/>
            <a:ln w="28575">
              <a:solidFill>
                <a:schemeClr val="bg2"/>
              </a:solidFill>
              <a:round/>
              <a:headEnd/>
              <a:tailEnd/>
            </a:ln>
          </p:spPr>
          <p:txBody>
            <a:bodyPr anchor="ctr">
              <a:noAutofit/>
            </a:bodyPr>
            <a:lstStyle/>
            <a:p>
              <a:pPr algn="ctr"/>
              <a:endParaRPr lang="en-US" sz="1050"/>
            </a:p>
          </p:txBody>
        </p:sp>
        <p:sp>
          <p:nvSpPr>
            <p:cNvPr id="351" name="Line 69"/>
            <p:cNvSpPr>
              <a:spLocks noChangeShapeType="1"/>
            </p:cNvSpPr>
            <p:nvPr/>
          </p:nvSpPr>
          <p:spPr bwMode="auto">
            <a:xfrm flipV="1">
              <a:off x="2352" y="2448"/>
              <a:ext cx="480" cy="0"/>
            </a:xfrm>
            <a:prstGeom prst="line">
              <a:avLst/>
            </a:prstGeom>
            <a:noFill/>
            <a:ln w="28575">
              <a:solidFill>
                <a:schemeClr val="bg2"/>
              </a:solidFill>
              <a:round/>
              <a:headEnd/>
              <a:tailEnd/>
            </a:ln>
          </p:spPr>
          <p:txBody>
            <a:bodyPr anchor="ctr">
              <a:noAutofit/>
            </a:bodyPr>
            <a:lstStyle/>
            <a:p>
              <a:pPr algn="ctr"/>
              <a:endParaRPr lang="en-US" sz="1050"/>
            </a:p>
          </p:txBody>
        </p:sp>
        <p:sp>
          <p:nvSpPr>
            <p:cNvPr id="352" name="Line 70"/>
            <p:cNvSpPr>
              <a:spLocks noChangeShapeType="1"/>
            </p:cNvSpPr>
            <p:nvPr/>
          </p:nvSpPr>
          <p:spPr bwMode="auto">
            <a:xfrm flipH="1">
              <a:off x="2832" y="1440"/>
              <a:ext cx="0" cy="1008"/>
            </a:xfrm>
            <a:prstGeom prst="line">
              <a:avLst/>
            </a:prstGeom>
            <a:noFill/>
            <a:ln w="28575">
              <a:solidFill>
                <a:schemeClr val="bg2"/>
              </a:solidFill>
              <a:round/>
              <a:headEnd/>
              <a:tailEnd/>
            </a:ln>
          </p:spPr>
          <p:txBody>
            <a:bodyPr anchor="ctr">
              <a:noAutofit/>
            </a:bodyPr>
            <a:lstStyle/>
            <a:p>
              <a:pPr algn="ctr"/>
              <a:endParaRPr lang="en-US" sz="1050"/>
            </a:p>
          </p:txBody>
        </p:sp>
        <p:sp>
          <p:nvSpPr>
            <p:cNvPr id="353" name="Line 71"/>
            <p:cNvSpPr>
              <a:spLocks noChangeShapeType="1"/>
            </p:cNvSpPr>
            <p:nvPr/>
          </p:nvSpPr>
          <p:spPr bwMode="auto">
            <a:xfrm flipH="1">
              <a:off x="2880" y="1440"/>
              <a:ext cx="0" cy="1008"/>
            </a:xfrm>
            <a:prstGeom prst="line">
              <a:avLst/>
            </a:prstGeom>
            <a:noFill/>
            <a:ln w="28575">
              <a:solidFill>
                <a:schemeClr val="bg2"/>
              </a:solidFill>
              <a:round/>
              <a:headEnd/>
              <a:tailEnd/>
            </a:ln>
          </p:spPr>
          <p:txBody>
            <a:bodyPr anchor="ctr">
              <a:noAutofit/>
            </a:bodyPr>
            <a:lstStyle/>
            <a:p>
              <a:pPr algn="ctr"/>
              <a:endParaRPr lang="en-US" sz="1050"/>
            </a:p>
          </p:txBody>
        </p:sp>
        <p:sp>
          <p:nvSpPr>
            <p:cNvPr id="354" name="Line 72"/>
            <p:cNvSpPr>
              <a:spLocks noChangeShapeType="1"/>
            </p:cNvSpPr>
            <p:nvPr/>
          </p:nvSpPr>
          <p:spPr bwMode="auto">
            <a:xfrm flipH="1">
              <a:off x="2928" y="1440"/>
              <a:ext cx="0" cy="960"/>
            </a:xfrm>
            <a:prstGeom prst="line">
              <a:avLst/>
            </a:prstGeom>
            <a:noFill/>
            <a:ln w="28575">
              <a:solidFill>
                <a:schemeClr val="bg2"/>
              </a:solidFill>
              <a:round/>
              <a:headEnd/>
              <a:tailEnd/>
            </a:ln>
          </p:spPr>
          <p:txBody>
            <a:bodyPr anchor="ctr">
              <a:noAutofit/>
            </a:bodyPr>
            <a:lstStyle/>
            <a:p>
              <a:pPr algn="ctr"/>
              <a:endParaRPr lang="en-US" sz="1050"/>
            </a:p>
          </p:txBody>
        </p:sp>
        <p:sp>
          <p:nvSpPr>
            <p:cNvPr id="355" name="Line 73"/>
            <p:cNvSpPr>
              <a:spLocks noChangeShapeType="1"/>
            </p:cNvSpPr>
            <p:nvPr/>
          </p:nvSpPr>
          <p:spPr bwMode="auto">
            <a:xfrm flipH="1">
              <a:off x="2976" y="1440"/>
              <a:ext cx="0" cy="912"/>
            </a:xfrm>
            <a:prstGeom prst="line">
              <a:avLst/>
            </a:prstGeom>
            <a:noFill/>
            <a:ln w="28575">
              <a:solidFill>
                <a:schemeClr val="bg2"/>
              </a:solidFill>
              <a:round/>
              <a:headEnd/>
              <a:tailEnd/>
            </a:ln>
          </p:spPr>
          <p:txBody>
            <a:bodyPr anchor="ctr">
              <a:noAutofit/>
            </a:bodyPr>
            <a:lstStyle/>
            <a:p>
              <a:pPr algn="ctr"/>
              <a:endParaRPr lang="en-US" sz="1050"/>
            </a:p>
          </p:txBody>
        </p:sp>
        <p:sp>
          <p:nvSpPr>
            <p:cNvPr id="356" name="Line 74"/>
            <p:cNvSpPr>
              <a:spLocks noChangeShapeType="1"/>
            </p:cNvSpPr>
            <p:nvPr/>
          </p:nvSpPr>
          <p:spPr bwMode="auto">
            <a:xfrm flipV="1">
              <a:off x="2880" y="2448"/>
              <a:ext cx="480" cy="0"/>
            </a:xfrm>
            <a:prstGeom prst="line">
              <a:avLst/>
            </a:prstGeom>
            <a:noFill/>
            <a:ln w="28575">
              <a:solidFill>
                <a:schemeClr val="bg2"/>
              </a:solidFill>
              <a:round/>
              <a:headEnd/>
              <a:tailEnd/>
            </a:ln>
          </p:spPr>
          <p:txBody>
            <a:bodyPr anchor="ctr">
              <a:noAutofit/>
            </a:bodyPr>
            <a:lstStyle/>
            <a:p>
              <a:pPr algn="ctr"/>
              <a:endParaRPr lang="en-US" sz="1050"/>
            </a:p>
          </p:txBody>
        </p:sp>
        <p:sp>
          <p:nvSpPr>
            <p:cNvPr id="357" name="Line 75"/>
            <p:cNvSpPr>
              <a:spLocks noChangeShapeType="1"/>
            </p:cNvSpPr>
            <p:nvPr/>
          </p:nvSpPr>
          <p:spPr bwMode="auto">
            <a:xfrm flipV="1">
              <a:off x="2928" y="2400"/>
              <a:ext cx="1440" cy="0"/>
            </a:xfrm>
            <a:prstGeom prst="line">
              <a:avLst/>
            </a:prstGeom>
            <a:noFill/>
            <a:ln w="28575">
              <a:solidFill>
                <a:schemeClr val="bg2"/>
              </a:solidFill>
              <a:round/>
              <a:headEnd/>
              <a:tailEnd/>
            </a:ln>
          </p:spPr>
          <p:txBody>
            <a:bodyPr anchor="ctr">
              <a:noAutofit/>
            </a:bodyPr>
            <a:lstStyle/>
            <a:p>
              <a:pPr algn="ctr"/>
              <a:endParaRPr lang="en-US" sz="1050"/>
            </a:p>
          </p:txBody>
        </p:sp>
        <p:sp>
          <p:nvSpPr>
            <p:cNvPr id="358" name="Line 76"/>
            <p:cNvSpPr>
              <a:spLocks noChangeShapeType="1"/>
            </p:cNvSpPr>
            <p:nvPr/>
          </p:nvSpPr>
          <p:spPr bwMode="auto">
            <a:xfrm flipV="1">
              <a:off x="2976" y="2352"/>
              <a:ext cx="2400" cy="0"/>
            </a:xfrm>
            <a:prstGeom prst="line">
              <a:avLst/>
            </a:prstGeom>
            <a:noFill/>
            <a:ln w="28575">
              <a:solidFill>
                <a:schemeClr val="bg2"/>
              </a:solidFill>
              <a:round/>
              <a:headEnd/>
              <a:tailEnd/>
            </a:ln>
          </p:spPr>
          <p:txBody>
            <a:bodyPr anchor="ctr">
              <a:noAutofit/>
            </a:bodyPr>
            <a:lstStyle/>
            <a:p>
              <a:pPr algn="ctr"/>
              <a:endParaRPr lang="en-US" sz="1050"/>
            </a:p>
          </p:txBody>
        </p:sp>
      </p:grpSp>
      <p:sp>
        <p:nvSpPr>
          <p:cNvPr id="359" name="Rectangle 78"/>
          <p:cNvSpPr>
            <a:spLocks noChangeArrowheads="1"/>
          </p:cNvSpPr>
          <p:nvPr/>
        </p:nvSpPr>
        <p:spPr bwMode="auto">
          <a:xfrm>
            <a:off x="4015571" y="1502257"/>
            <a:ext cx="514350" cy="35808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Arbiter</a:t>
            </a:r>
          </a:p>
        </p:txBody>
      </p:sp>
      <p:sp>
        <p:nvSpPr>
          <p:cNvPr id="360" name="Rectangle 81"/>
          <p:cNvSpPr>
            <a:spLocks noChangeArrowheads="1"/>
          </p:cNvSpPr>
          <p:nvPr/>
        </p:nvSpPr>
        <p:spPr bwMode="auto">
          <a:xfrm>
            <a:off x="2390368" y="1336165"/>
            <a:ext cx="650081" cy="372368"/>
          </a:xfrm>
          <a:prstGeom prst="rect">
            <a:avLst/>
          </a:prstGeom>
          <a:solidFill>
            <a:srgbClr val="00AEEF"/>
          </a:solidFill>
          <a:ln w="9525">
            <a:solidFill>
              <a:srgbClr val="00AEEF"/>
            </a:solidFill>
            <a:miter lim="800000"/>
            <a:headEnd/>
            <a:tailEnd/>
          </a:ln>
          <a:effectLst/>
        </p:spPr>
        <p:txBody>
          <a:bodyPr wrap="none" anchor="ctr">
            <a:noAutofit/>
          </a:bodyPr>
          <a:lstStyle/>
          <a:p>
            <a:pPr algn="ctr">
              <a:defRPr/>
            </a:pPr>
            <a:r>
              <a:rPr lang="en-US" sz="788" b="1">
                <a:solidFill>
                  <a:srgbClr val="FFFFFF"/>
                </a:solidFill>
                <a:latin typeface="Arial" charset="0"/>
              </a:rPr>
              <a:t>Address</a:t>
            </a:r>
          </a:p>
          <a:p>
            <a:pPr algn="ctr">
              <a:defRPr/>
            </a:pPr>
            <a:r>
              <a:rPr lang="en-US" sz="788" b="1">
                <a:solidFill>
                  <a:srgbClr val="FFFFFF"/>
                </a:solidFill>
                <a:latin typeface="Arial" charset="0"/>
              </a:rPr>
              <a:t>Decoder</a:t>
            </a:r>
          </a:p>
        </p:txBody>
      </p:sp>
      <p:sp>
        <p:nvSpPr>
          <p:cNvPr id="361" name="Line 83"/>
          <p:cNvSpPr>
            <a:spLocks noChangeShapeType="1"/>
          </p:cNvSpPr>
          <p:nvPr/>
        </p:nvSpPr>
        <p:spPr bwMode="auto">
          <a:xfrm flipH="1">
            <a:off x="3029733" y="1545119"/>
            <a:ext cx="214313" cy="0"/>
          </a:xfrm>
          <a:prstGeom prst="line">
            <a:avLst/>
          </a:prstGeom>
          <a:solidFill>
            <a:srgbClr val="CCCCFF"/>
          </a:solidFill>
          <a:ln w="76200">
            <a:solidFill>
              <a:schemeClr val="tx1"/>
            </a:solidFill>
            <a:round/>
            <a:headEnd/>
            <a:tailEnd/>
          </a:ln>
          <a:effectLst/>
        </p:spPr>
        <p:txBody>
          <a:bodyPr anchor="ctr">
            <a:noAutofit/>
          </a:bodyPr>
          <a:lstStyle/>
          <a:p>
            <a:pPr algn="ctr">
              <a:defRPr/>
            </a:pPr>
            <a:endParaRPr lang="en-US" sz="788" b="1">
              <a:latin typeface="Arial" charset="0"/>
            </a:endParaRPr>
          </a:p>
        </p:txBody>
      </p:sp>
      <p:grpSp>
        <p:nvGrpSpPr>
          <p:cNvPr id="3" name="Group 84"/>
          <p:cNvGrpSpPr>
            <a:grpSpLocks/>
          </p:cNvGrpSpPr>
          <p:nvPr/>
        </p:nvGrpSpPr>
        <p:grpSpPr bwMode="auto">
          <a:xfrm>
            <a:off x="2429658" y="1716568"/>
            <a:ext cx="3686175" cy="1071563"/>
            <a:chOff x="384" y="1920"/>
            <a:chExt cx="4128" cy="1200"/>
          </a:xfrm>
          <a:solidFill>
            <a:srgbClr val="CCCCFF"/>
          </a:solidFill>
        </p:grpSpPr>
        <p:sp>
          <p:nvSpPr>
            <p:cNvPr id="363" name="Line 85"/>
            <p:cNvSpPr>
              <a:spLocks noChangeShapeType="1"/>
            </p:cNvSpPr>
            <p:nvPr/>
          </p:nvSpPr>
          <p:spPr bwMode="auto">
            <a:xfrm>
              <a:off x="384" y="1920"/>
              <a:ext cx="0" cy="120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64" name="Line 86"/>
            <p:cNvSpPr>
              <a:spLocks noChangeShapeType="1"/>
            </p:cNvSpPr>
            <p:nvPr/>
          </p:nvSpPr>
          <p:spPr bwMode="auto">
            <a:xfrm>
              <a:off x="384" y="3120"/>
              <a:ext cx="96"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65" name="Line 87"/>
            <p:cNvSpPr>
              <a:spLocks noChangeShapeType="1"/>
            </p:cNvSpPr>
            <p:nvPr/>
          </p:nvSpPr>
          <p:spPr bwMode="auto">
            <a:xfrm flipH="1">
              <a:off x="432" y="1920"/>
              <a:ext cx="0" cy="816"/>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66" name="Line 88"/>
            <p:cNvSpPr>
              <a:spLocks noChangeShapeType="1"/>
            </p:cNvSpPr>
            <p:nvPr/>
          </p:nvSpPr>
          <p:spPr bwMode="auto">
            <a:xfrm>
              <a:off x="432" y="2736"/>
              <a:ext cx="100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67" name="Line 89"/>
            <p:cNvSpPr>
              <a:spLocks noChangeShapeType="1"/>
            </p:cNvSpPr>
            <p:nvPr/>
          </p:nvSpPr>
          <p:spPr bwMode="auto">
            <a:xfrm flipV="1">
              <a:off x="1440" y="3120"/>
              <a:ext cx="96"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68" name="Line 90"/>
            <p:cNvSpPr>
              <a:spLocks noChangeShapeType="1"/>
            </p:cNvSpPr>
            <p:nvPr/>
          </p:nvSpPr>
          <p:spPr bwMode="auto">
            <a:xfrm flipH="1">
              <a:off x="1440" y="2736"/>
              <a:ext cx="0" cy="384"/>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69" name="Line 91"/>
            <p:cNvSpPr>
              <a:spLocks noChangeShapeType="1"/>
            </p:cNvSpPr>
            <p:nvPr/>
          </p:nvSpPr>
          <p:spPr bwMode="auto">
            <a:xfrm flipH="1">
              <a:off x="480" y="1920"/>
              <a:ext cx="0" cy="768"/>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0" name="Line 92"/>
            <p:cNvSpPr>
              <a:spLocks noChangeShapeType="1"/>
            </p:cNvSpPr>
            <p:nvPr/>
          </p:nvSpPr>
          <p:spPr bwMode="auto">
            <a:xfrm>
              <a:off x="480" y="2688"/>
              <a:ext cx="196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1" name="Line 93"/>
            <p:cNvSpPr>
              <a:spLocks noChangeShapeType="1"/>
            </p:cNvSpPr>
            <p:nvPr/>
          </p:nvSpPr>
          <p:spPr bwMode="auto">
            <a:xfrm flipV="1">
              <a:off x="2448" y="3120"/>
              <a:ext cx="4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2" name="Line 94"/>
            <p:cNvSpPr>
              <a:spLocks noChangeShapeType="1"/>
            </p:cNvSpPr>
            <p:nvPr/>
          </p:nvSpPr>
          <p:spPr bwMode="auto">
            <a:xfrm flipH="1">
              <a:off x="2448" y="2688"/>
              <a:ext cx="0" cy="432"/>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3" name="Line 95"/>
            <p:cNvSpPr>
              <a:spLocks noChangeShapeType="1"/>
            </p:cNvSpPr>
            <p:nvPr/>
          </p:nvSpPr>
          <p:spPr bwMode="auto">
            <a:xfrm>
              <a:off x="528" y="2640"/>
              <a:ext cx="2976"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4" name="Line 96"/>
            <p:cNvSpPr>
              <a:spLocks noChangeShapeType="1"/>
            </p:cNvSpPr>
            <p:nvPr/>
          </p:nvSpPr>
          <p:spPr bwMode="auto">
            <a:xfrm flipH="1">
              <a:off x="528" y="1920"/>
              <a:ext cx="0" cy="72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5" name="Line 97"/>
            <p:cNvSpPr>
              <a:spLocks noChangeShapeType="1"/>
            </p:cNvSpPr>
            <p:nvPr/>
          </p:nvSpPr>
          <p:spPr bwMode="auto">
            <a:xfrm flipV="1">
              <a:off x="3504" y="3120"/>
              <a:ext cx="4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6" name="Line 98"/>
            <p:cNvSpPr>
              <a:spLocks noChangeShapeType="1"/>
            </p:cNvSpPr>
            <p:nvPr/>
          </p:nvSpPr>
          <p:spPr bwMode="auto">
            <a:xfrm flipH="1">
              <a:off x="3504" y="2640"/>
              <a:ext cx="0" cy="48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7" name="Line 99"/>
            <p:cNvSpPr>
              <a:spLocks noChangeShapeType="1"/>
            </p:cNvSpPr>
            <p:nvPr/>
          </p:nvSpPr>
          <p:spPr bwMode="auto">
            <a:xfrm flipV="1">
              <a:off x="4464" y="3120"/>
              <a:ext cx="4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8" name="Line 100"/>
            <p:cNvSpPr>
              <a:spLocks noChangeShapeType="1"/>
            </p:cNvSpPr>
            <p:nvPr/>
          </p:nvSpPr>
          <p:spPr bwMode="auto">
            <a:xfrm flipH="1">
              <a:off x="4464" y="2592"/>
              <a:ext cx="0" cy="528"/>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79" name="Line 101"/>
            <p:cNvSpPr>
              <a:spLocks noChangeShapeType="1"/>
            </p:cNvSpPr>
            <p:nvPr/>
          </p:nvSpPr>
          <p:spPr bwMode="auto">
            <a:xfrm>
              <a:off x="576" y="2592"/>
              <a:ext cx="388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80" name="Line 102"/>
            <p:cNvSpPr>
              <a:spLocks noChangeShapeType="1"/>
            </p:cNvSpPr>
            <p:nvPr/>
          </p:nvSpPr>
          <p:spPr bwMode="auto">
            <a:xfrm flipH="1">
              <a:off x="576" y="1920"/>
              <a:ext cx="0" cy="672"/>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grpSp>
      <p:sp>
        <p:nvSpPr>
          <p:cNvPr id="381" name="Line 103"/>
          <p:cNvSpPr>
            <a:spLocks noChangeShapeType="1"/>
          </p:cNvSpPr>
          <p:nvPr/>
        </p:nvSpPr>
        <p:spPr bwMode="auto">
          <a:xfrm flipH="1" flipV="1">
            <a:off x="3244046" y="1545118"/>
            <a:ext cx="0" cy="385763"/>
          </a:xfrm>
          <a:prstGeom prst="line">
            <a:avLst/>
          </a:prstGeom>
          <a:solidFill>
            <a:srgbClr val="CCCCFF"/>
          </a:solidFill>
          <a:ln w="76200">
            <a:solidFill>
              <a:schemeClr val="tx1"/>
            </a:solidFill>
            <a:round/>
            <a:headEnd/>
            <a:tailEnd/>
          </a:ln>
          <a:effectLst/>
        </p:spPr>
        <p:txBody>
          <a:bodyPr anchor="ctr">
            <a:noAutofit/>
          </a:bodyPr>
          <a:lstStyle/>
          <a:p>
            <a:pPr algn="ctr">
              <a:defRPr/>
            </a:pPr>
            <a:endParaRPr lang="en-US" sz="788" b="1">
              <a:latin typeface="Arial" charset="0"/>
            </a:endParaRPr>
          </a:p>
        </p:txBody>
      </p:sp>
      <p:sp>
        <p:nvSpPr>
          <p:cNvPr id="382" name="Text Box 106"/>
          <p:cNvSpPr txBox="1">
            <a:spLocks noChangeArrowheads="1"/>
          </p:cNvSpPr>
          <p:nvPr/>
        </p:nvSpPr>
        <p:spPr bwMode="auto">
          <a:xfrm>
            <a:off x="3201183" y="1080005"/>
            <a:ext cx="942975" cy="196208"/>
          </a:xfrm>
          <a:prstGeom prst="rect">
            <a:avLst/>
          </a:prstGeom>
          <a:solidFill>
            <a:srgbClr val="0067A6"/>
          </a:solidFill>
          <a:ln w="9525">
            <a:solidFill>
              <a:srgbClr val="0067A6"/>
            </a:solidFill>
            <a:miter lim="800000"/>
            <a:headEnd/>
            <a:tailEnd/>
          </a:ln>
        </p:spPr>
        <p:txBody>
          <a:bodyPr anchor="ctr">
            <a:noAutofit/>
          </a:bodyPr>
          <a:lstStyle/>
          <a:p>
            <a:pPr algn="ctr">
              <a:spcBef>
                <a:spcPct val="50000"/>
              </a:spcBef>
            </a:pPr>
            <a:r>
              <a:rPr lang="en-US" sz="825" b="1" i="1">
                <a:solidFill>
                  <a:srgbClr val="FFFFFF"/>
                </a:solidFill>
              </a:rPr>
              <a:t>Bus</a:t>
            </a:r>
            <a:r>
              <a:rPr lang="en-US" sz="825" b="1">
                <a:solidFill>
                  <a:srgbClr val="FFFFFF"/>
                </a:solidFill>
              </a:rPr>
              <a:t> </a:t>
            </a:r>
            <a:r>
              <a:rPr lang="en-US" sz="825" b="1" i="1">
                <a:solidFill>
                  <a:srgbClr val="FFFFFF"/>
                </a:solidFill>
              </a:rPr>
              <a:t>Interface</a:t>
            </a:r>
          </a:p>
        </p:txBody>
      </p:sp>
      <p:sp>
        <p:nvSpPr>
          <p:cNvPr id="383" name="Rectangle 20"/>
          <p:cNvSpPr>
            <a:spLocks noChangeArrowheads="1"/>
          </p:cNvSpPr>
          <p:nvPr/>
        </p:nvSpPr>
        <p:spPr bwMode="auto">
          <a:xfrm>
            <a:off x="5215721" y="714659"/>
            <a:ext cx="942975" cy="378619"/>
          </a:xfrm>
          <a:prstGeom prst="rect">
            <a:avLst/>
          </a:prstGeom>
          <a:solidFill>
            <a:srgbClr val="00319E"/>
          </a:solidFill>
          <a:ln w="15875">
            <a:solidFill>
              <a:srgbClr val="00319E"/>
            </a:solidFill>
            <a:miter lim="800000"/>
            <a:headEnd/>
            <a:tailEnd/>
          </a:ln>
        </p:spPr>
        <p:txBody>
          <a:bodyPr wrap="none" anchor="ctr">
            <a:noAutofit/>
          </a:bodyPr>
          <a:lstStyle/>
          <a:p>
            <a:pPr algn="ctr"/>
            <a:r>
              <a:rPr lang="en-US" sz="1050" b="1">
                <a:solidFill>
                  <a:schemeClr val="bg1"/>
                </a:solidFill>
              </a:rPr>
              <a:t>PCI Express</a:t>
            </a:r>
          </a:p>
          <a:p>
            <a:pPr algn="ctr"/>
            <a:r>
              <a:rPr lang="en-US" sz="1050" b="1">
                <a:solidFill>
                  <a:schemeClr val="bg1"/>
                </a:solidFill>
              </a:rPr>
              <a:t>(64-bit Master</a:t>
            </a:r>
            <a:r>
              <a:rPr lang="en-US" sz="1050">
                <a:solidFill>
                  <a:schemeClr val="bg1"/>
                </a:solidFill>
              </a:rPr>
              <a:t>)</a:t>
            </a:r>
          </a:p>
        </p:txBody>
      </p:sp>
      <p:sp>
        <p:nvSpPr>
          <p:cNvPr id="384" name="Text Box 106"/>
          <p:cNvSpPr txBox="1">
            <a:spLocks noChangeArrowheads="1"/>
          </p:cNvSpPr>
          <p:nvPr/>
        </p:nvSpPr>
        <p:spPr bwMode="auto">
          <a:xfrm>
            <a:off x="5215721" y="1080005"/>
            <a:ext cx="942975" cy="196208"/>
          </a:xfrm>
          <a:prstGeom prst="rect">
            <a:avLst/>
          </a:prstGeom>
          <a:solidFill>
            <a:srgbClr val="0067A6"/>
          </a:solidFill>
          <a:ln w="9525">
            <a:solidFill>
              <a:srgbClr val="0067A6"/>
            </a:solidFill>
            <a:miter lim="800000"/>
            <a:headEnd/>
            <a:tailEnd/>
          </a:ln>
        </p:spPr>
        <p:txBody>
          <a:bodyPr anchor="ctr">
            <a:noAutofit/>
          </a:bodyPr>
          <a:lstStyle/>
          <a:p>
            <a:pPr algn="ctr">
              <a:spcBef>
                <a:spcPct val="50000"/>
              </a:spcBef>
            </a:pPr>
            <a:r>
              <a:rPr lang="en-US" sz="825" b="1" i="1">
                <a:solidFill>
                  <a:srgbClr val="FFFFFF"/>
                </a:solidFill>
              </a:rPr>
              <a:t>Bus</a:t>
            </a:r>
            <a:r>
              <a:rPr lang="en-US" sz="825" b="1">
                <a:solidFill>
                  <a:srgbClr val="FFFFFF"/>
                </a:solidFill>
              </a:rPr>
              <a:t> </a:t>
            </a:r>
            <a:r>
              <a:rPr lang="en-US" sz="825" b="1" i="1">
                <a:solidFill>
                  <a:srgbClr val="FFFFFF"/>
                </a:solidFill>
              </a:rPr>
              <a:t>Interface</a:t>
            </a:r>
          </a:p>
        </p:txBody>
      </p:sp>
      <p:sp>
        <p:nvSpPr>
          <p:cNvPr id="385" name="Rectangle 43"/>
          <p:cNvSpPr>
            <a:spLocks noChangeArrowheads="1"/>
          </p:cNvSpPr>
          <p:nvPr/>
        </p:nvSpPr>
        <p:spPr bwMode="auto">
          <a:xfrm>
            <a:off x="2521635" y="2698836"/>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86" name="Rectangle 44"/>
          <p:cNvSpPr>
            <a:spLocks noChangeArrowheads="1"/>
          </p:cNvSpPr>
          <p:nvPr/>
        </p:nvSpPr>
        <p:spPr bwMode="auto">
          <a:xfrm>
            <a:off x="3443179" y="2698836"/>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87" name="Rectangle 45"/>
          <p:cNvSpPr>
            <a:spLocks noChangeArrowheads="1"/>
          </p:cNvSpPr>
          <p:nvPr/>
        </p:nvSpPr>
        <p:spPr bwMode="auto">
          <a:xfrm>
            <a:off x="4329004" y="2698836"/>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88" name="Rectangle 46"/>
          <p:cNvSpPr>
            <a:spLocks noChangeArrowheads="1"/>
          </p:cNvSpPr>
          <p:nvPr/>
        </p:nvSpPr>
        <p:spPr bwMode="auto">
          <a:xfrm>
            <a:off x="5257692" y="2698836"/>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89" name="Rectangle 47"/>
          <p:cNvSpPr>
            <a:spLocks noChangeArrowheads="1"/>
          </p:cNvSpPr>
          <p:nvPr/>
        </p:nvSpPr>
        <p:spPr bwMode="auto">
          <a:xfrm>
            <a:off x="6129229" y="2698836"/>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36" name="Text Box 54"/>
          <p:cNvSpPr txBox="1">
            <a:spLocks noChangeArrowheads="1"/>
          </p:cNvSpPr>
          <p:nvPr/>
        </p:nvSpPr>
        <p:spPr bwMode="auto">
          <a:xfrm>
            <a:off x="4320074" y="1113531"/>
            <a:ext cx="681335" cy="323165"/>
          </a:xfrm>
          <a:prstGeom prst="rect">
            <a:avLst/>
          </a:prstGeom>
          <a:solidFill>
            <a:srgbClr val="00AEEF"/>
          </a:solidFill>
          <a:ln w="9525">
            <a:solidFill>
              <a:srgbClr val="00AEEF"/>
            </a:solidFill>
            <a:miter lim="800000"/>
            <a:headEnd/>
            <a:tailEnd/>
          </a:ln>
        </p:spPr>
        <p:txBody>
          <a:bodyPr anchor="ctr">
            <a:noAutofit/>
          </a:bodyPr>
          <a:lstStyle/>
          <a:p>
            <a:pPr algn="ctr">
              <a:spcBef>
                <a:spcPct val="50000"/>
              </a:spcBef>
            </a:pPr>
            <a:r>
              <a:rPr lang="en-US" sz="788" b="1">
                <a:solidFill>
                  <a:srgbClr val="FFFFFF"/>
                </a:solidFill>
              </a:rPr>
              <a:t>Interrupt Controller</a:t>
            </a:r>
          </a:p>
        </p:txBody>
      </p:sp>
      <p:cxnSp>
        <p:nvCxnSpPr>
          <p:cNvPr id="5" name="Straight Arrow Connector 4"/>
          <p:cNvCxnSpPr/>
          <p:nvPr/>
        </p:nvCxnSpPr>
        <p:spPr>
          <a:xfrm flipH="1">
            <a:off x="6382512" y="1080006"/>
            <a:ext cx="941832" cy="729433"/>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887358" y="714659"/>
            <a:ext cx="1394613" cy="253916"/>
          </a:xfrm>
          <a:prstGeom prst="rect">
            <a:avLst/>
          </a:prstGeom>
          <a:noFill/>
        </p:spPr>
        <p:txBody>
          <a:bodyPr vert="horz" wrap="none" lIns="0" tIns="0" rIns="0" bIns="0" rtlCol="0">
            <a:spAutoFit/>
          </a:bodyPr>
          <a:lstStyle/>
          <a:p>
            <a:r>
              <a:rPr lang="en-US" sz="825" b="1" i="1">
                <a:solidFill>
                  <a:srgbClr val="003C71"/>
                </a:solidFill>
              </a:rPr>
              <a:t>Lots of wires !</a:t>
            </a:r>
          </a:p>
          <a:p>
            <a:r>
              <a:rPr lang="en-US" sz="825" b="1" i="1">
                <a:solidFill>
                  <a:srgbClr val="003C71"/>
                </a:solidFill>
              </a:rPr>
              <a:t>Error prone to get working !</a:t>
            </a:r>
          </a:p>
        </p:txBody>
      </p:sp>
    </p:spTree>
    <p:custDataLst>
      <p:tags r:id="rId1"/>
    </p:custDataLst>
    <p:extLst>
      <p:ext uri="{BB962C8B-B14F-4D97-AF65-F5344CB8AC3E}">
        <p14:creationId xmlns:p14="http://schemas.microsoft.com/office/powerpoint/2010/main" val="1277790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86533" y="155507"/>
            <a:ext cx="8229600" cy="387210"/>
          </a:xfrm>
        </p:spPr>
        <p:txBody>
          <a:bodyPr/>
          <a:lstStyle/>
          <a:p>
            <a:pPr eaLnBrk="1" hangingPunct="1"/>
            <a:r>
              <a:rPr lang="en-US" sz="2100"/>
              <a:t>Automatic Interconnect Generation</a:t>
            </a:r>
          </a:p>
        </p:txBody>
      </p:sp>
      <p:sp>
        <p:nvSpPr>
          <p:cNvPr id="124" name="Slide Number Placeholder 123"/>
          <p:cNvSpPr>
            <a:spLocks noGrp="1"/>
          </p:cNvSpPr>
          <p:nvPr>
            <p:ph type="sldNum" sz="quarter" idx="10"/>
          </p:nvPr>
        </p:nvSpPr>
        <p:spPr/>
        <p:txBody>
          <a:bodyPr/>
          <a:lstStyle/>
          <a:p>
            <a:pPr>
              <a:defRPr/>
            </a:pPr>
            <a:fld id="{1C59D18C-B48A-4BA9-A484-98E0946303CC}" type="slidenum">
              <a:rPr lang="en-US" smtClean="0"/>
              <a:pPr>
                <a:defRPr/>
              </a:pPr>
              <a:t>49</a:t>
            </a:fld>
            <a:endParaRPr lang="en-US"/>
          </a:p>
        </p:txBody>
      </p:sp>
      <p:sp>
        <p:nvSpPr>
          <p:cNvPr id="123" name="Content Placeholder 2"/>
          <p:cNvSpPr>
            <a:spLocks noGrp="1"/>
          </p:cNvSpPr>
          <p:nvPr>
            <p:ph sz="quarter" idx="11"/>
          </p:nvPr>
        </p:nvSpPr>
        <p:spPr>
          <a:xfrm>
            <a:off x="381783" y="3335002"/>
            <a:ext cx="6248400" cy="1267175"/>
          </a:xfrm>
          <a:prstGeom prst="rect">
            <a:avLst/>
          </a:prstGeom>
        </p:spPr>
        <p:txBody>
          <a:bodyPr/>
          <a:lstStyle/>
          <a:p>
            <a:r>
              <a:rPr lang="en-US" sz="1500"/>
              <a:t>Avoids error-prone integration </a:t>
            </a:r>
          </a:p>
          <a:p>
            <a:r>
              <a:rPr lang="en-US" sz="1500"/>
              <a:t>Saves development time with automatic logic &amp; HDL generation</a:t>
            </a:r>
          </a:p>
          <a:p>
            <a:r>
              <a:rPr lang="en-US" sz="1500"/>
              <a:t>Enables you to focus on value-add blocks</a:t>
            </a:r>
          </a:p>
          <a:p>
            <a:endParaRPr lang="en-US"/>
          </a:p>
        </p:txBody>
      </p:sp>
      <p:sp>
        <p:nvSpPr>
          <p:cNvPr id="10247" name="Text Box 135"/>
          <p:cNvSpPr txBox="1">
            <a:spLocks noChangeArrowheads="1"/>
          </p:cNvSpPr>
          <p:nvPr/>
        </p:nvSpPr>
        <p:spPr bwMode="auto">
          <a:xfrm>
            <a:off x="1408759" y="4248150"/>
            <a:ext cx="6297686" cy="553998"/>
          </a:xfrm>
          <a:prstGeom prst="rect">
            <a:avLst/>
          </a:prstGeom>
          <a:noFill/>
          <a:ln w="9525" algn="ctr">
            <a:noFill/>
            <a:miter lim="800000"/>
            <a:headEnd/>
            <a:tailEnd/>
          </a:ln>
        </p:spPr>
        <p:txBody>
          <a:bodyPr wrap="none">
            <a:spAutoFit/>
          </a:bodyPr>
          <a:lstStyle/>
          <a:p>
            <a:pPr algn="ctr"/>
            <a:r>
              <a:rPr lang="en-US" sz="1500" i="1" dirty="0">
                <a:solidFill>
                  <a:srgbClr val="0067A6"/>
                </a:solidFill>
                <a:latin typeface="Arial Black" pitchFamily="34" charset="0"/>
              </a:rPr>
              <a:t>Platform Designer improves productivity by automatically </a:t>
            </a:r>
            <a:br>
              <a:rPr lang="en-US" sz="1500" i="1" dirty="0">
                <a:solidFill>
                  <a:srgbClr val="0067A6"/>
                </a:solidFill>
                <a:latin typeface="Arial Black" pitchFamily="34" charset="0"/>
              </a:rPr>
            </a:br>
            <a:r>
              <a:rPr lang="en-US" sz="1500" i="1" dirty="0">
                <a:solidFill>
                  <a:srgbClr val="0067A6"/>
                </a:solidFill>
                <a:latin typeface="Arial Black" pitchFamily="34" charset="0"/>
              </a:rPr>
              <a:t>generating the system interconnect logic</a:t>
            </a:r>
          </a:p>
        </p:txBody>
      </p:sp>
      <p:sp>
        <p:nvSpPr>
          <p:cNvPr id="216" name="Line 2"/>
          <p:cNvSpPr>
            <a:spLocks noChangeShapeType="1"/>
          </p:cNvSpPr>
          <p:nvPr/>
        </p:nvSpPr>
        <p:spPr bwMode="auto">
          <a:xfrm flipH="1">
            <a:off x="4254887" y="1780172"/>
            <a:ext cx="1260872" cy="0"/>
          </a:xfrm>
          <a:prstGeom prst="line">
            <a:avLst/>
          </a:prstGeom>
          <a:noFill/>
          <a:ln w="76200">
            <a:solidFill>
              <a:schemeClr val="tx1"/>
            </a:solidFill>
            <a:round/>
            <a:headEnd/>
            <a:tailEnd/>
          </a:ln>
        </p:spPr>
        <p:txBody>
          <a:bodyPr anchor="ctr">
            <a:noAutofit/>
          </a:bodyPr>
          <a:lstStyle/>
          <a:p>
            <a:pPr algn="ctr"/>
            <a:endParaRPr lang="en-US" sz="1050"/>
          </a:p>
        </p:txBody>
      </p:sp>
      <p:sp>
        <p:nvSpPr>
          <p:cNvPr id="217" name="Line 3"/>
          <p:cNvSpPr>
            <a:spLocks noChangeShapeType="1"/>
          </p:cNvSpPr>
          <p:nvPr/>
        </p:nvSpPr>
        <p:spPr bwMode="auto">
          <a:xfrm>
            <a:off x="5858659" y="1265822"/>
            <a:ext cx="7144" cy="727770"/>
          </a:xfrm>
          <a:prstGeom prst="line">
            <a:avLst/>
          </a:prstGeom>
          <a:noFill/>
          <a:ln w="76200">
            <a:solidFill>
              <a:srgbClr val="FF6600"/>
            </a:solidFill>
            <a:round/>
            <a:headEnd/>
            <a:tailEnd/>
          </a:ln>
        </p:spPr>
        <p:txBody>
          <a:bodyPr anchor="ctr">
            <a:noAutofit/>
          </a:bodyPr>
          <a:lstStyle/>
          <a:p>
            <a:pPr algn="ctr"/>
            <a:endParaRPr lang="en-US" sz="1050"/>
          </a:p>
        </p:txBody>
      </p:sp>
      <p:sp>
        <p:nvSpPr>
          <p:cNvPr id="218" name="Line 6"/>
          <p:cNvSpPr>
            <a:spLocks noChangeShapeType="1"/>
          </p:cNvSpPr>
          <p:nvPr/>
        </p:nvSpPr>
        <p:spPr bwMode="auto">
          <a:xfrm flipH="1">
            <a:off x="5515758" y="1265823"/>
            <a:ext cx="0" cy="521494"/>
          </a:xfrm>
          <a:prstGeom prst="line">
            <a:avLst/>
          </a:prstGeom>
          <a:noFill/>
          <a:ln w="76200">
            <a:solidFill>
              <a:schemeClr val="tx1"/>
            </a:solidFill>
            <a:round/>
            <a:headEnd/>
            <a:tailEnd/>
          </a:ln>
        </p:spPr>
        <p:txBody>
          <a:bodyPr anchor="ctr">
            <a:noAutofit/>
          </a:bodyPr>
          <a:lstStyle/>
          <a:p>
            <a:pPr algn="ctr"/>
            <a:endParaRPr lang="en-US" sz="1050"/>
          </a:p>
        </p:txBody>
      </p:sp>
      <p:sp>
        <p:nvSpPr>
          <p:cNvPr id="219" name="Text Box 7"/>
          <p:cNvSpPr txBox="1">
            <a:spLocks noChangeArrowheads="1"/>
          </p:cNvSpPr>
          <p:nvPr/>
        </p:nvSpPr>
        <p:spPr bwMode="auto">
          <a:xfrm rot="5400000">
            <a:off x="5293449" y="1344074"/>
            <a:ext cx="666970" cy="369332"/>
          </a:xfrm>
          <a:prstGeom prst="rect">
            <a:avLst/>
          </a:prstGeom>
          <a:noFill/>
          <a:ln w="9525">
            <a:noFill/>
            <a:miter lim="800000"/>
            <a:headEnd/>
            <a:tailEnd/>
          </a:ln>
        </p:spPr>
        <p:txBody>
          <a:bodyPr anchor="ctr">
            <a:noAutofit/>
          </a:bodyPr>
          <a:lstStyle/>
          <a:p>
            <a:pPr algn="ctr">
              <a:spcBef>
                <a:spcPct val="50000"/>
              </a:spcBef>
            </a:pPr>
            <a:r>
              <a:rPr lang="en-US" sz="900" b="1"/>
              <a:t>Addres</a:t>
            </a:r>
            <a:r>
              <a:rPr lang="en-US" sz="1050" b="1"/>
              <a:t>s</a:t>
            </a:r>
          </a:p>
        </p:txBody>
      </p:sp>
      <p:sp>
        <p:nvSpPr>
          <p:cNvPr id="220" name="Text Box 8"/>
          <p:cNvSpPr txBox="1">
            <a:spLocks noChangeArrowheads="1"/>
          </p:cNvSpPr>
          <p:nvPr/>
        </p:nvSpPr>
        <p:spPr bwMode="auto">
          <a:xfrm rot="5400000">
            <a:off x="5633260" y="1416049"/>
            <a:ext cx="631329" cy="207749"/>
          </a:xfrm>
          <a:prstGeom prst="rect">
            <a:avLst/>
          </a:prstGeom>
          <a:noFill/>
          <a:ln w="9525">
            <a:noFill/>
            <a:miter lim="800000"/>
            <a:headEnd/>
            <a:tailEnd/>
          </a:ln>
        </p:spPr>
        <p:txBody>
          <a:bodyPr anchor="ctr">
            <a:noAutofit/>
          </a:bodyPr>
          <a:lstStyle/>
          <a:p>
            <a:pPr algn="ctr">
              <a:spcBef>
                <a:spcPct val="50000"/>
              </a:spcBef>
            </a:pPr>
            <a:r>
              <a:rPr lang="en-US" sz="900" b="1"/>
              <a:t>Data</a:t>
            </a:r>
          </a:p>
        </p:txBody>
      </p:sp>
      <p:sp>
        <p:nvSpPr>
          <p:cNvPr id="221" name="Line 10"/>
          <p:cNvSpPr>
            <a:spLocks noChangeShapeType="1"/>
          </p:cNvSpPr>
          <p:nvPr/>
        </p:nvSpPr>
        <p:spPr bwMode="auto">
          <a:xfrm flipV="1">
            <a:off x="2686834" y="1994484"/>
            <a:ext cx="3593306" cy="0"/>
          </a:xfrm>
          <a:prstGeom prst="line">
            <a:avLst/>
          </a:prstGeom>
          <a:noFill/>
          <a:ln w="76200">
            <a:solidFill>
              <a:srgbClr val="FF6600"/>
            </a:solidFill>
            <a:round/>
            <a:headEnd/>
            <a:tailEnd/>
          </a:ln>
        </p:spPr>
        <p:txBody>
          <a:bodyPr anchor="ctr">
            <a:noAutofit/>
          </a:bodyPr>
          <a:lstStyle/>
          <a:p>
            <a:pPr algn="ctr"/>
            <a:endParaRPr lang="en-US" sz="1050"/>
          </a:p>
        </p:txBody>
      </p:sp>
      <p:sp>
        <p:nvSpPr>
          <p:cNvPr id="222" name="Line 11"/>
          <p:cNvSpPr>
            <a:spLocks noChangeShapeType="1"/>
          </p:cNvSpPr>
          <p:nvPr/>
        </p:nvSpPr>
        <p:spPr bwMode="auto">
          <a:xfrm>
            <a:off x="2686833" y="1994484"/>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223" name="Line 12"/>
          <p:cNvSpPr>
            <a:spLocks noChangeShapeType="1"/>
          </p:cNvSpPr>
          <p:nvPr/>
        </p:nvSpPr>
        <p:spPr bwMode="auto">
          <a:xfrm>
            <a:off x="3629808" y="1994484"/>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224" name="Line 13"/>
          <p:cNvSpPr>
            <a:spLocks noChangeShapeType="1"/>
          </p:cNvSpPr>
          <p:nvPr/>
        </p:nvSpPr>
        <p:spPr bwMode="auto">
          <a:xfrm>
            <a:off x="4487058" y="1994484"/>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225" name="Line 14"/>
          <p:cNvSpPr>
            <a:spLocks noChangeShapeType="1"/>
          </p:cNvSpPr>
          <p:nvPr/>
        </p:nvSpPr>
        <p:spPr bwMode="auto">
          <a:xfrm>
            <a:off x="5430033" y="1994484"/>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226" name="Line 15"/>
          <p:cNvSpPr>
            <a:spLocks noChangeShapeType="1"/>
          </p:cNvSpPr>
          <p:nvPr/>
        </p:nvSpPr>
        <p:spPr bwMode="auto">
          <a:xfrm flipH="1">
            <a:off x="6287283" y="1994484"/>
            <a:ext cx="0" cy="685800"/>
          </a:xfrm>
          <a:prstGeom prst="line">
            <a:avLst/>
          </a:prstGeom>
          <a:noFill/>
          <a:ln w="76200">
            <a:solidFill>
              <a:srgbClr val="FF6600"/>
            </a:solidFill>
            <a:round/>
            <a:headEnd/>
            <a:tailEnd/>
          </a:ln>
        </p:spPr>
        <p:txBody>
          <a:bodyPr anchor="ctr">
            <a:noAutofit/>
          </a:bodyPr>
          <a:lstStyle/>
          <a:p>
            <a:pPr algn="ctr"/>
            <a:endParaRPr lang="en-US" sz="1050"/>
          </a:p>
        </p:txBody>
      </p:sp>
      <p:sp>
        <p:nvSpPr>
          <p:cNvPr id="227" name="Text Box 16"/>
          <p:cNvSpPr txBox="1">
            <a:spLocks noChangeArrowheads="1"/>
          </p:cNvSpPr>
          <p:nvPr/>
        </p:nvSpPr>
        <p:spPr bwMode="auto">
          <a:xfrm rot="5400000">
            <a:off x="3568269" y="1417389"/>
            <a:ext cx="631329" cy="207749"/>
          </a:xfrm>
          <a:prstGeom prst="rect">
            <a:avLst/>
          </a:prstGeom>
          <a:noFill/>
          <a:ln w="9525">
            <a:noFill/>
            <a:miter lim="800000"/>
            <a:headEnd/>
            <a:tailEnd/>
          </a:ln>
        </p:spPr>
        <p:txBody>
          <a:bodyPr anchor="ctr">
            <a:noAutofit/>
          </a:bodyPr>
          <a:lstStyle/>
          <a:p>
            <a:pPr algn="ctr">
              <a:spcBef>
                <a:spcPct val="50000"/>
              </a:spcBef>
            </a:pPr>
            <a:r>
              <a:rPr lang="en-US" sz="900" b="1"/>
              <a:t>Data</a:t>
            </a:r>
          </a:p>
        </p:txBody>
      </p:sp>
      <p:sp>
        <p:nvSpPr>
          <p:cNvPr id="228" name="Line 17"/>
          <p:cNvSpPr>
            <a:spLocks noChangeShapeType="1"/>
          </p:cNvSpPr>
          <p:nvPr/>
        </p:nvSpPr>
        <p:spPr bwMode="auto">
          <a:xfrm flipH="1">
            <a:off x="3801258" y="1265821"/>
            <a:ext cx="0" cy="728663"/>
          </a:xfrm>
          <a:prstGeom prst="line">
            <a:avLst/>
          </a:prstGeom>
          <a:noFill/>
          <a:ln w="76200">
            <a:solidFill>
              <a:srgbClr val="FF6600"/>
            </a:solidFill>
            <a:round/>
            <a:headEnd/>
            <a:tailEnd/>
          </a:ln>
        </p:spPr>
        <p:txBody>
          <a:bodyPr anchor="ctr">
            <a:noAutofit/>
          </a:bodyPr>
          <a:lstStyle/>
          <a:p>
            <a:pPr algn="ctr"/>
            <a:endParaRPr lang="en-US" sz="1050"/>
          </a:p>
        </p:txBody>
      </p:sp>
      <p:sp>
        <p:nvSpPr>
          <p:cNvPr id="229" name="Rectangle 20"/>
          <p:cNvSpPr>
            <a:spLocks noChangeArrowheads="1"/>
          </p:cNvSpPr>
          <p:nvPr/>
        </p:nvSpPr>
        <p:spPr bwMode="auto">
          <a:xfrm>
            <a:off x="3201183" y="692537"/>
            <a:ext cx="942975" cy="378619"/>
          </a:xfrm>
          <a:prstGeom prst="rect">
            <a:avLst/>
          </a:prstGeom>
          <a:solidFill>
            <a:srgbClr val="00319E"/>
          </a:solidFill>
          <a:ln w="15875">
            <a:solidFill>
              <a:srgbClr val="00319E"/>
            </a:solidFill>
            <a:miter lim="800000"/>
            <a:headEnd/>
            <a:tailEnd/>
          </a:ln>
        </p:spPr>
        <p:txBody>
          <a:bodyPr wrap="none" anchor="ctr">
            <a:noAutofit/>
          </a:bodyPr>
          <a:lstStyle/>
          <a:p>
            <a:pPr algn="ctr"/>
            <a:r>
              <a:rPr lang="en-US" sz="1050" b="1">
                <a:solidFill>
                  <a:schemeClr val="bg1"/>
                </a:solidFill>
              </a:rPr>
              <a:t>Processor </a:t>
            </a:r>
          </a:p>
          <a:p>
            <a:pPr algn="ctr"/>
            <a:r>
              <a:rPr lang="en-US" sz="1050" b="1">
                <a:solidFill>
                  <a:schemeClr val="bg1"/>
                </a:solidFill>
              </a:rPr>
              <a:t>(32-bit Master)</a:t>
            </a:r>
          </a:p>
        </p:txBody>
      </p:sp>
      <p:sp>
        <p:nvSpPr>
          <p:cNvPr id="230" name="Rectangle 23"/>
          <p:cNvSpPr>
            <a:spLocks noChangeArrowheads="1"/>
          </p:cNvSpPr>
          <p:nvPr/>
        </p:nvSpPr>
        <p:spPr bwMode="auto">
          <a:xfrm>
            <a:off x="2521635" y="2877684"/>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1</a:t>
            </a:r>
            <a:br>
              <a:rPr lang="en-US" sz="1050" b="1">
                <a:solidFill>
                  <a:schemeClr val="bg1"/>
                </a:solidFill>
                <a:latin typeface="Arial" charset="0"/>
              </a:rPr>
            </a:br>
            <a:r>
              <a:rPr lang="en-US" sz="1050" b="1">
                <a:solidFill>
                  <a:schemeClr val="bg1"/>
                </a:solidFill>
                <a:latin typeface="Arial" charset="0"/>
              </a:rPr>
              <a:t>8-Bit</a:t>
            </a:r>
            <a:endParaRPr lang="en-US" sz="1050">
              <a:solidFill>
                <a:schemeClr val="bg1"/>
              </a:solidFill>
              <a:latin typeface="Arial" charset="0"/>
            </a:endParaRPr>
          </a:p>
        </p:txBody>
      </p:sp>
      <p:sp>
        <p:nvSpPr>
          <p:cNvPr id="231" name="Rectangle 25"/>
          <p:cNvSpPr>
            <a:spLocks noChangeArrowheads="1"/>
          </p:cNvSpPr>
          <p:nvPr/>
        </p:nvSpPr>
        <p:spPr bwMode="auto">
          <a:xfrm>
            <a:off x="3443179" y="2877684"/>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2</a:t>
            </a:r>
            <a:br>
              <a:rPr lang="en-US" sz="1050" b="1">
                <a:solidFill>
                  <a:schemeClr val="bg1"/>
                </a:solidFill>
                <a:latin typeface="Arial" charset="0"/>
              </a:rPr>
            </a:br>
            <a:r>
              <a:rPr lang="en-US" sz="1050" b="1">
                <a:solidFill>
                  <a:schemeClr val="bg1"/>
                </a:solidFill>
                <a:latin typeface="Arial" charset="0"/>
              </a:rPr>
              <a:t>32-Bit</a:t>
            </a:r>
            <a:endParaRPr lang="en-US" sz="1050">
              <a:solidFill>
                <a:schemeClr val="bg1"/>
              </a:solidFill>
              <a:latin typeface="Arial" charset="0"/>
            </a:endParaRPr>
          </a:p>
        </p:txBody>
      </p:sp>
      <p:sp>
        <p:nvSpPr>
          <p:cNvPr id="232" name="Rectangle 27"/>
          <p:cNvSpPr>
            <a:spLocks noChangeArrowheads="1"/>
          </p:cNvSpPr>
          <p:nvPr/>
        </p:nvSpPr>
        <p:spPr bwMode="auto">
          <a:xfrm>
            <a:off x="4329004" y="2872746"/>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3</a:t>
            </a:r>
            <a:br>
              <a:rPr lang="en-US" sz="1050" b="1">
                <a:solidFill>
                  <a:schemeClr val="bg1"/>
                </a:solidFill>
                <a:latin typeface="Arial" charset="0"/>
              </a:rPr>
            </a:br>
            <a:r>
              <a:rPr lang="en-US" sz="1050" b="1">
                <a:solidFill>
                  <a:schemeClr val="bg1"/>
                </a:solidFill>
                <a:latin typeface="Arial" charset="0"/>
              </a:rPr>
              <a:t>16-Bit</a:t>
            </a:r>
            <a:endParaRPr lang="en-US" sz="1050">
              <a:solidFill>
                <a:schemeClr val="bg1"/>
              </a:solidFill>
              <a:latin typeface="Arial" charset="0"/>
            </a:endParaRPr>
          </a:p>
        </p:txBody>
      </p:sp>
      <p:sp>
        <p:nvSpPr>
          <p:cNvPr id="233" name="Rectangle 29"/>
          <p:cNvSpPr>
            <a:spLocks noChangeArrowheads="1"/>
          </p:cNvSpPr>
          <p:nvPr/>
        </p:nvSpPr>
        <p:spPr bwMode="auto">
          <a:xfrm>
            <a:off x="5257692" y="2877684"/>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4</a:t>
            </a:r>
            <a:br>
              <a:rPr lang="en-US" sz="1050" b="1">
                <a:solidFill>
                  <a:schemeClr val="bg1"/>
                </a:solidFill>
                <a:latin typeface="Arial" charset="0"/>
              </a:rPr>
            </a:br>
            <a:r>
              <a:rPr lang="en-US" sz="1050" b="1">
                <a:solidFill>
                  <a:schemeClr val="bg1"/>
                </a:solidFill>
                <a:latin typeface="Arial" charset="0"/>
              </a:rPr>
              <a:t>32-Bit</a:t>
            </a:r>
            <a:endParaRPr lang="en-US" sz="1050">
              <a:solidFill>
                <a:schemeClr val="bg1"/>
              </a:solidFill>
              <a:latin typeface="Arial" charset="0"/>
            </a:endParaRPr>
          </a:p>
        </p:txBody>
      </p:sp>
      <p:sp>
        <p:nvSpPr>
          <p:cNvPr id="234" name="Rectangle 31"/>
          <p:cNvSpPr>
            <a:spLocks noChangeArrowheads="1"/>
          </p:cNvSpPr>
          <p:nvPr/>
        </p:nvSpPr>
        <p:spPr bwMode="auto">
          <a:xfrm>
            <a:off x="6129229" y="2867809"/>
            <a:ext cx="650081" cy="385711"/>
          </a:xfrm>
          <a:prstGeom prst="rect">
            <a:avLst/>
          </a:prstGeom>
          <a:solidFill>
            <a:srgbClr val="00319E"/>
          </a:solidFill>
          <a:ln w="9525">
            <a:solidFill>
              <a:srgbClr val="00319E"/>
            </a:solidFill>
            <a:miter lim="800000"/>
            <a:headEnd/>
            <a:tailEnd/>
          </a:ln>
          <a:effectLst/>
        </p:spPr>
        <p:txBody>
          <a:bodyPr wrap="none" anchor="ctr">
            <a:noAutofit/>
          </a:bodyPr>
          <a:lstStyle/>
          <a:p>
            <a:pPr algn="ctr">
              <a:defRPr/>
            </a:pPr>
            <a:r>
              <a:rPr lang="en-US" sz="1050" b="1">
                <a:solidFill>
                  <a:schemeClr val="bg1"/>
                </a:solidFill>
                <a:latin typeface="Arial" charset="0"/>
              </a:rPr>
              <a:t>Slave 5</a:t>
            </a:r>
            <a:br>
              <a:rPr lang="en-US" sz="1050" b="1">
                <a:solidFill>
                  <a:schemeClr val="bg1"/>
                </a:solidFill>
                <a:latin typeface="Arial" charset="0"/>
              </a:rPr>
            </a:br>
            <a:r>
              <a:rPr lang="en-US" sz="1050" b="1">
                <a:solidFill>
                  <a:schemeClr val="bg1"/>
                </a:solidFill>
                <a:latin typeface="Arial" charset="0"/>
              </a:rPr>
              <a:t>64-Bit</a:t>
            </a:r>
            <a:endParaRPr lang="en-US" sz="1050">
              <a:solidFill>
                <a:schemeClr val="bg1"/>
              </a:solidFill>
              <a:latin typeface="Arial" charset="0"/>
            </a:endParaRPr>
          </a:p>
        </p:txBody>
      </p:sp>
      <p:sp>
        <p:nvSpPr>
          <p:cNvPr id="235" name="Line 33"/>
          <p:cNvSpPr>
            <a:spLocks noChangeShapeType="1"/>
          </p:cNvSpPr>
          <p:nvPr/>
        </p:nvSpPr>
        <p:spPr bwMode="auto">
          <a:xfrm flipV="1">
            <a:off x="3029733" y="1908759"/>
            <a:ext cx="3600450" cy="0"/>
          </a:xfrm>
          <a:prstGeom prst="line">
            <a:avLst/>
          </a:prstGeom>
          <a:noFill/>
          <a:ln w="76200">
            <a:solidFill>
              <a:schemeClr val="tx1"/>
            </a:solidFill>
            <a:round/>
            <a:headEnd/>
            <a:tailEnd/>
          </a:ln>
        </p:spPr>
        <p:txBody>
          <a:bodyPr anchor="ctr">
            <a:noAutofit/>
          </a:bodyPr>
          <a:lstStyle/>
          <a:p>
            <a:pPr algn="ctr"/>
            <a:endParaRPr lang="en-US" sz="1050"/>
          </a:p>
        </p:txBody>
      </p:sp>
      <p:sp>
        <p:nvSpPr>
          <p:cNvPr id="236" name="Line 34"/>
          <p:cNvSpPr>
            <a:spLocks noChangeShapeType="1"/>
          </p:cNvSpPr>
          <p:nvPr/>
        </p:nvSpPr>
        <p:spPr bwMode="auto">
          <a:xfrm flipH="1">
            <a:off x="3544083" y="1780172"/>
            <a:ext cx="728663" cy="0"/>
          </a:xfrm>
          <a:prstGeom prst="line">
            <a:avLst/>
          </a:prstGeom>
          <a:noFill/>
          <a:ln w="76200">
            <a:solidFill>
              <a:schemeClr val="tx1"/>
            </a:solidFill>
            <a:round/>
            <a:headEnd/>
            <a:tailEnd/>
          </a:ln>
        </p:spPr>
        <p:txBody>
          <a:bodyPr anchor="ctr">
            <a:noAutofit/>
          </a:bodyPr>
          <a:lstStyle/>
          <a:p>
            <a:pPr algn="ctr"/>
            <a:endParaRPr lang="en-US" sz="1050"/>
          </a:p>
        </p:txBody>
      </p:sp>
      <p:sp>
        <p:nvSpPr>
          <p:cNvPr id="237" name="Line 35"/>
          <p:cNvSpPr>
            <a:spLocks noChangeShapeType="1"/>
          </p:cNvSpPr>
          <p:nvPr/>
        </p:nvSpPr>
        <p:spPr bwMode="auto">
          <a:xfrm flipH="1">
            <a:off x="4272746" y="1780171"/>
            <a:ext cx="0" cy="128588"/>
          </a:xfrm>
          <a:prstGeom prst="line">
            <a:avLst/>
          </a:prstGeom>
          <a:noFill/>
          <a:ln w="76200">
            <a:solidFill>
              <a:schemeClr val="tx1"/>
            </a:solidFill>
            <a:round/>
            <a:headEnd/>
            <a:tailEnd/>
          </a:ln>
        </p:spPr>
        <p:txBody>
          <a:bodyPr anchor="ctr">
            <a:noAutofit/>
          </a:bodyPr>
          <a:lstStyle/>
          <a:p>
            <a:pPr algn="ctr"/>
            <a:endParaRPr lang="en-US" sz="1050"/>
          </a:p>
        </p:txBody>
      </p:sp>
      <p:sp>
        <p:nvSpPr>
          <p:cNvPr id="238" name="Line 36"/>
          <p:cNvSpPr>
            <a:spLocks noChangeShapeType="1"/>
          </p:cNvSpPr>
          <p:nvPr/>
        </p:nvSpPr>
        <p:spPr bwMode="auto">
          <a:xfrm flipH="1">
            <a:off x="3544084" y="1258679"/>
            <a:ext cx="7144" cy="521494"/>
          </a:xfrm>
          <a:prstGeom prst="line">
            <a:avLst/>
          </a:prstGeom>
          <a:noFill/>
          <a:ln w="76200">
            <a:solidFill>
              <a:schemeClr val="tx1"/>
            </a:solidFill>
            <a:round/>
            <a:headEnd/>
            <a:tailEnd/>
          </a:ln>
        </p:spPr>
        <p:txBody>
          <a:bodyPr anchor="ctr">
            <a:noAutofit/>
          </a:bodyPr>
          <a:lstStyle/>
          <a:p>
            <a:pPr algn="ctr"/>
            <a:endParaRPr lang="en-US" sz="1050"/>
          </a:p>
        </p:txBody>
      </p:sp>
      <p:sp>
        <p:nvSpPr>
          <p:cNvPr id="239" name="Line 37"/>
          <p:cNvSpPr>
            <a:spLocks noChangeShapeType="1"/>
          </p:cNvSpPr>
          <p:nvPr/>
        </p:nvSpPr>
        <p:spPr bwMode="auto">
          <a:xfrm>
            <a:off x="3029733" y="1908759"/>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240" name="Line 38"/>
          <p:cNvSpPr>
            <a:spLocks noChangeShapeType="1"/>
          </p:cNvSpPr>
          <p:nvPr/>
        </p:nvSpPr>
        <p:spPr bwMode="auto">
          <a:xfrm flipH="1">
            <a:off x="3929846" y="1908759"/>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241" name="Line 39"/>
          <p:cNvSpPr>
            <a:spLocks noChangeShapeType="1"/>
          </p:cNvSpPr>
          <p:nvPr/>
        </p:nvSpPr>
        <p:spPr bwMode="auto">
          <a:xfrm flipH="1">
            <a:off x="4829958" y="1908759"/>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242" name="Line 40"/>
          <p:cNvSpPr>
            <a:spLocks noChangeShapeType="1"/>
          </p:cNvSpPr>
          <p:nvPr/>
        </p:nvSpPr>
        <p:spPr bwMode="auto">
          <a:xfrm>
            <a:off x="5730071" y="1908759"/>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243" name="Line 41"/>
          <p:cNvSpPr>
            <a:spLocks noChangeShapeType="1"/>
          </p:cNvSpPr>
          <p:nvPr/>
        </p:nvSpPr>
        <p:spPr bwMode="auto">
          <a:xfrm flipH="1">
            <a:off x="6630183" y="1908759"/>
            <a:ext cx="0" cy="771525"/>
          </a:xfrm>
          <a:prstGeom prst="line">
            <a:avLst/>
          </a:prstGeom>
          <a:noFill/>
          <a:ln w="76200">
            <a:solidFill>
              <a:schemeClr val="tx1"/>
            </a:solidFill>
            <a:round/>
            <a:headEnd/>
            <a:tailEnd/>
          </a:ln>
        </p:spPr>
        <p:txBody>
          <a:bodyPr anchor="ctr">
            <a:noAutofit/>
          </a:bodyPr>
          <a:lstStyle/>
          <a:p>
            <a:pPr algn="ctr"/>
            <a:endParaRPr lang="en-US" sz="1050"/>
          </a:p>
        </p:txBody>
      </p:sp>
      <p:sp>
        <p:nvSpPr>
          <p:cNvPr id="244" name="Text Box 42"/>
          <p:cNvSpPr txBox="1">
            <a:spLocks noChangeArrowheads="1"/>
          </p:cNvSpPr>
          <p:nvPr/>
        </p:nvSpPr>
        <p:spPr bwMode="auto">
          <a:xfrm rot="5400000">
            <a:off x="3315955" y="1319581"/>
            <a:ext cx="657173" cy="369332"/>
          </a:xfrm>
          <a:prstGeom prst="rect">
            <a:avLst/>
          </a:prstGeom>
          <a:noFill/>
          <a:ln w="9525">
            <a:noFill/>
            <a:miter lim="800000"/>
            <a:headEnd/>
            <a:tailEnd/>
          </a:ln>
        </p:spPr>
        <p:txBody>
          <a:bodyPr anchor="ctr">
            <a:noAutofit/>
          </a:bodyPr>
          <a:lstStyle/>
          <a:p>
            <a:pPr algn="ctr">
              <a:spcBef>
                <a:spcPct val="50000"/>
              </a:spcBef>
            </a:pPr>
            <a:r>
              <a:rPr lang="en-US" sz="900" b="1"/>
              <a:t>Addres</a:t>
            </a:r>
            <a:r>
              <a:rPr lang="en-US" sz="1050" b="1"/>
              <a:t>s</a:t>
            </a:r>
          </a:p>
        </p:txBody>
      </p:sp>
      <p:sp>
        <p:nvSpPr>
          <p:cNvPr id="245" name="Rectangle 43"/>
          <p:cNvSpPr>
            <a:spLocks noChangeArrowheads="1"/>
          </p:cNvSpPr>
          <p:nvPr/>
        </p:nvSpPr>
        <p:spPr bwMode="auto">
          <a:xfrm>
            <a:off x="2521635" y="2514193"/>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246" name="Rectangle 44"/>
          <p:cNvSpPr>
            <a:spLocks noChangeArrowheads="1"/>
          </p:cNvSpPr>
          <p:nvPr/>
        </p:nvSpPr>
        <p:spPr bwMode="auto">
          <a:xfrm>
            <a:off x="3443179" y="2514193"/>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247" name="Rectangle 45"/>
          <p:cNvSpPr>
            <a:spLocks noChangeArrowheads="1"/>
          </p:cNvSpPr>
          <p:nvPr/>
        </p:nvSpPr>
        <p:spPr bwMode="auto">
          <a:xfrm>
            <a:off x="4329004" y="2507049"/>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248" name="Rectangle 46"/>
          <p:cNvSpPr>
            <a:spLocks noChangeArrowheads="1"/>
          </p:cNvSpPr>
          <p:nvPr/>
        </p:nvSpPr>
        <p:spPr bwMode="auto">
          <a:xfrm>
            <a:off x="5257692" y="2514193"/>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249" name="Rectangle 47"/>
          <p:cNvSpPr>
            <a:spLocks noChangeArrowheads="1"/>
          </p:cNvSpPr>
          <p:nvPr/>
        </p:nvSpPr>
        <p:spPr bwMode="auto">
          <a:xfrm>
            <a:off x="6129229" y="2499906"/>
            <a:ext cx="650081" cy="18663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Width Adapter</a:t>
            </a:r>
          </a:p>
        </p:txBody>
      </p:sp>
      <p:sp>
        <p:nvSpPr>
          <p:cNvPr id="250" name="Line 55"/>
          <p:cNvSpPr>
            <a:spLocks noChangeShapeType="1"/>
          </p:cNvSpPr>
          <p:nvPr/>
        </p:nvSpPr>
        <p:spPr bwMode="auto">
          <a:xfrm flipH="1">
            <a:off x="4144158" y="1182547"/>
            <a:ext cx="171450" cy="0"/>
          </a:xfrm>
          <a:prstGeom prst="line">
            <a:avLst/>
          </a:prstGeom>
          <a:noFill/>
          <a:ln w="76200">
            <a:solidFill>
              <a:schemeClr val="tx1"/>
            </a:solidFill>
            <a:round/>
            <a:headEnd/>
            <a:tailEnd/>
          </a:ln>
        </p:spPr>
        <p:txBody>
          <a:bodyPr anchor="ctr">
            <a:noAutofit/>
          </a:bodyPr>
          <a:lstStyle/>
          <a:p>
            <a:pPr algn="ctr"/>
            <a:endParaRPr lang="en-US" sz="1050"/>
          </a:p>
        </p:txBody>
      </p:sp>
      <p:grpSp>
        <p:nvGrpSpPr>
          <p:cNvPr id="2" name="Group 56"/>
          <p:cNvGrpSpPr>
            <a:grpSpLocks/>
          </p:cNvGrpSpPr>
          <p:nvPr/>
        </p:nvGrpSpPr>
        <p:grpSpPr bwMode="auto">
          <a:xfrm>
            <a:off x="3158320" y="1265821"/>
            <a:ext cx="3729038" cy="1500188"/>
            <a:chOff x="1200" y="1440"/>
            <a:chExt cx="4176" cy="1680"/>
          </a:xfrm>
        </p:grpSpPr>
        <p:sp>
          <p:nvSpPr>
            <p:cNvPr id="252" name="Line 57"/>
            <p:cNvSpPr>
              <a:spLocks noChangeShapeType="1"/>
            </p:cNvSpPr>
            <p:nvPr/>
          </p:nvSpPr>
          <p:spPr bwMode="auto">
            <a:xfrm>
              <a:off x="1296" y="2400"/>
              <a:ext cx="1488" cy="0"/>
            </a:xfrm>
            <a:prstGeom prst="line">
              <a:avLst/>
            </a:prstGeom>
            <a:noFill/>
            <a:ln w="28575">
              <a:solidFill>
                <a:schemeClr val="bg2"/>
              </a:solidFill>
              <a:round/>
              <a:headEnd/>
              <a:tailEnd/>
            </a:ln>
          </p:spPr>
          <p:txBody>
            <a:bodyPr anchor="ctr">
              <a:noAutofit/>
            </a:bodyPr>
            <a:lstStyle/>
            <a:p>
              <a:pPr algn="ctr"/>
              <a:endParaRPr lang="en-US" sz="1050"/>
            </a:p>
          </p:txBody>
        </p:sp>
        <p:sp>
          <p:nvSpPr>
            <p:cNvPr id="253" name="Line 58"/>
            <p:cNvSpPr>
              <a:spLocks noChangeShapeType="1"/>
            </p:cNvSpPr>
            <p:nvPr/>
          </p:nvSpPr>
          <p:spPr bwMode="auto">
            <a:xfrm flipV="1">
              <a:off x="1200"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254" name="Line 59"/>
            <p:cNvSpPr>
              <a:spLocks noChangeShapeType="1"/>
            </p:cNvSpPr>
            <p:nvPr/>
          </p:nvSpPr>
          <p:spPr bwMode="auto">
            <a:xfrm flipH="1">
              <a:off x="1296" y="2400"/>
              <a:ext cx="0" cy="720"/>
            </a:xfrm>
            <a:prstGeom prst="line">
              <a:avLst/>
            </a:prstGeom>
            <a:noFill/>
            <a:ln w="28575">
              <a:solidFill>
                <a:schemeClr val="bg2"/>
              </a:solidFill>
              <a:round/>
              <a:headEnd/>
              <a:tailEnd/>
            </a:ln>
          </p:spPr>
          <p:txBody>
            <a:bodyPr anchor="ctr">
              <a:noAutofit/>
            </a:bodyPr>
            <a:lstStyle/>
            <a:p>
              <a:pPr algn="ctr"/>
              <a:endParaRPr lang="en-US" sz="1050"/>
            </a:p>
          </p:txBody>
        </p:sp>
        <p:sp>
          <p:nvSpPr>
            <p:cNvPr id="255" name="Line 60"/>
            <p:cNvSpPr>
              <a:spLocks noChangeShapeType="1"/>
            </p:cNvSpPr>
            <p:nvPr/>
          </p:nvSpPr>
          <p:spPr bwMode="auto">
            <a:xfrm flipH="1">
              <a:off x="2784" y="1440"/>
              <a:ext cx="0" cy="960"/>
            </a:xfrm>
            <a:prstGeom prst="line">
              <a:avLst/>
            </a:prstGeom>
            <a:noFill/>
            <a:ln w="28575">
              <a:solidFill>
                <a:schemeClr val="bg2"/>
              </a:solidFill>
              <a:round/>
              <a:headEnd/>
              <a:tailEnd/>
            </a:ln>
          </p:spPr>
          <p:txBody>
            <a:bodyPr anchor="ctr">
              <a:noAutofit/>
            </a:bodyPr>
            <a:lstStyle/>
            <a:p>
              <a:pPr algn="ctr"/>
              <a:endParaRPr lang="en-US" sz="1050"/>
            </a:p>
          </p:txBody>
        </p:sp>
        <p:sp>
          <p:nvSpPr>
            <p:cNvPr id="256" name="Line 61"/>
            <p:cNvSpPr>
              <a:spLocks noChangeShapeType="1"/>
            </p:cNvSpPr>
            <p:nvPr/>
          </p:nvSpPr>
          <p:spPr bwMode="auto">
            <a:xfrm flipV="1">
              <a:off x="2256"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257" name="Line 62"/>
            <p:cNvSpPr>
              <a:spLocks noChangeShapeType="1"/>
            </p:cNvSpPr>
            <p:nvPr/>
          </p:nvSpPr>
          <p:spPr bwMode="auto">
            <a:xfrm flipH="1">
              <a:off x="2352" y="2448"/>
              <a:ext cx="0" cy="672"/>
            </a:xfrm>
            <a:prstGeom prst="line">
              <a:avLst/>
            </a:prstGeom>
            <a:noFill/>
            <a:ln w="28575">
              <a:solidFill>
                <a:schemeClr val="bg2"/>
              </a:solidFill>
              <a:round/>
              <a:headEnd/>
              <a:tailEnd/>
            </a:ln>
          </p:spPr>
          <p:txBody>
            <a:bodyPr anchor="ctr">
              <a:noAutofit/>
            </a:bodyPr>
            <a:lstStyle/>
            <a:p>
              <a:pPr algn="ctr"/>
              <a:endParaRPr lang="en-US" sz="1050"/>
            </a:p>
          </p:txBody>
        </p:sp>
        <p:sp>
          <p:nvSpPr>
            <p:cNvPr id="258" name="Line 63"/>
            <p:cNvSpPr>
              <a:spLocks noChangeShapeType="1"/>
            </p:cNvSpPr>
            <p:nvPr/>
          </p:nvSpPr>
          <p:spPr bwMode="auto">
            <a:xfrm flipV="1">
              <a:off x="3264"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259" name="Line 64"/>
            <p:cNvSpPr>
              <a:spLocks noChangeShapeType="1"/>
            </p:cNvSpPr>
            <p:nvPr/>
          </p:nvSpPr>
          <p:spPr bwMode="auto">
            <a:xfrm flipH="1">
              <a:off x="3360" y="2448"/>
              <a:ext cx="0" cy="672"/>
            </a:xfrm>
            <a:prstGeom prst="line">
              <a:avLst/>
            </a:prstGeom>
            <a:noFill/>
            <a:ln w="28575">
              <a:solidFill>
                <a:schemeClr val="bg2"/>
              </a:solidFill>
              <a:round/>
              <a:headEnd/>
              <a:tailEnd/>
            </a:ln>
          </p:spPr>
          <p:txBody>
            <a:bodyPr anchor="ctr">
              <a:noAutofit/>
            </a:bodyPr>
            <a:lstStyle/>
            <a:p>
              <a:pPr algn="ctr"/>
              <a:endParaRPr lang="en-US" sz="1050"/>
            </a:p>
          </p:txBody>
        </p:sp>
        <p:sp>
          <p:nvSpPr>
            <p:cNvPr id="260" name="Line 65"/>
            <p:cNvSpPr>
              <a:spLocks noChangeShapeType="1"/>
            </p:cNvSpPr>
            <p:nvPr/>
          </p:nvSpPr>
          <p:spPr bwMode="auto">
            <a:xfrm flipV="1">
              <a:off x="4272"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261" name="Line 66"/>
            <p:cNvSpPr>
              <a:spLocks noChangeShapeType="1"/>
            </p:cNvSpPr>
            <p:nvPr/>
          </p:nvSpPr>
          <p:spPr bwMode="auto">
            <a:xfrm flipH="1">
              <a:off x="4368" y="2400"/>
              <a:ext cx="0" cy="720"/>
            </a:xfrm>
            <a:prstGeom prst="line">
              <a:avLst/>
            </a:prstGeom>
            <a:noFill/>
            <a:ln w="28575">
              <a:solidFill>
                <a:schemeClr val="bg2"/>
              </a:solidFill>
              <a:round/>
              <a:headEnd/>
              <a:tailEnd/>
            </a:ln>
          </p:spPr>
          <p:txBody>
            <a:bodyPr anchor="ctr">
              <a:noAutofit/>
            </a:bodyPr>
            <a:lstStyle/>
            <a:p>
              <a:pPr algn="ctr"/>
              <a:endParaRPr lang="en-US" sz="1050"/>
            </a:p>
          </p:txBody>
        </p:sp>
        <p:sp>
          <p:nvSpPr>
            <p:cNvPr id="262" name="Line 67"/>
            <p:cNvSpPr>
              <a:spLocks noChangeShapeType="1"/>
            </p:cNvSpPr>
            <p:nvPr/>
          </p:nvSpPr>
          <p:spPr bwMode="auto">
            <a:xfrm flipV="1">
              <a:off x="5280" y="3120"/>
              <a:ext cx="96" cy="0"/>
            </a:xfrm>
            <a:prstGeom prst="line">
              <a:avLst/>
            </a:prstGeom>
            <a:noFill/>
            <a:ln w="28575">
              <a:solidFill>
                <a:schemeClr val="bg2"/>
              </a:solidFill>
              <a:round/>
              <a:headEnd/>
              <a:tailEnd/>
            </a:ln>
          </p:spPr>
          <p:txBody>
            <a:bodyPr anchor="ctr">
              <a:noAutofit/>
            </a:bodyPr>
            <a:lstStyle/>
            <a:p>
              <a:pPr algn="ctr"/>
              <a:endParaRPr lang="en-US" sz="1050"/>
            </a:p>
          </p:txBody>
        </p:sp>
        <p:sp>
          <p:nvSpPr>
            <p:cNvPr id="263" name="Line 68"/>
            <p:cNvSpPr>
              <a:spLocks noChangeShapeType="1"/>
            </p:cNvSpPr>
            <p:nvPr/>
          </p:nvSpPr>
          <p:spPr bwMode="auto">
            <a:xfrm flipH="1">
              <a:off x="5376" y="2352"/>
              <a:ext cx="0" cy="768"/>
            </a:xfrm>
            <a:prstGeom prst="line">
              <a:avLst/>
            </a:prstGeom>
            <a:noFill/>
            <a:ln w="28575">
              <a:solidFill>
                <a:schemeClr val="bg2"/>
              </a:solidFill>
              <a:round/>
              <a:headEnd/>
              <a:tailEnd/>
            </a:ln>
          </p:spPr>
          <p:txBody>
            <a:bodyPr anchor="ctr">
              <a:noAutofit/>
            </a:bodyPr>
            <a:lstStyle/>
            <a:p>
              <a:pPr algn="ctr"/>
              <a:endParaRPr lang="en-US" sz="1050"/>
            </a:p>
          </p:txBody>
        </p:sp>
        <p:sp>
          <p:nvSpPr>
            <p:cNvPr id="264" name="Line 69"/>
            <p:cNvSpPr>
              <a:spLocks noChangeShapeType="1"/>
            </p:cNvSpPr>
            <p:nvPr/>
          </p:nvSpPr>
          <p:spPr bwMode="auto">
            <a:xfrm flipV="1">
              <a:off x="2352" y="2448"/>
              <a:ext cx="480" cy="0"/>
            </a:xfrm>
            <a:prstGeom prst="line">
              <a:avLst/>
            </a:prstGeom>
            <a:noFill/>
            <a:ln w="28575">
              <a:solidFill>
                <a:schemeClr val="bg2"/>
              </a:solidFill>
              <a:round/>
              <a:headEnd/>
              <a:tailEnd/>
            </a:ln>
          </p:spPr>
          <p:txBody>
            <a:bodyPr anchor="ctr">
              <a:noAutofit/>
            </a:bodyPr>
            <a:lstStyle/>
            <a:p>
              <a:pPr algn="ctr"/>
              <a:endParaRPr lang="en-US" sz="1050"/>
            </a:p>
          </p:txBody>
        </p:sp>
        <p:sp>
          <p:nvSpPr>
            <p:cNvPr id="265" name="Line 70"/>
            <p:cNvSpPr>
              <a:spLocks noChangeShapeType="1"/>
            </p:cNvSpPr>
            <p:nvPr/>
          </p:nvSpPr>
          <p:spPr bwMode="auto">
            <a:xfrm flipH="1">
              <a:off x="2832" y="1440"/>
              <a:ext cx="0" cy="1008"/>
            </a:xfrm>
            <a:prstGeom prst="line">
              <a:avLst/>
            </a:prstGeom>
            <a:noFill/>
            <a:ln w="28575">
              <a:solidFill>
                <a:schemeClr val="bg2"/>
              </a:solidFill>
              <a:round/>
              <a:headEnd/>
              <a:tailEnd/>
            </a:ln>
          </p:spPr>
          <p:txBody>
            <a:bodyPr anchor="ctr">
              <a:noAutofit/>
            </a:bodyPr>
            <a:lstStyle/>
            <a:p>
              <a:pPr algn="ctr"/>
              <a:endParaRPr lang="en-US" sz="1050"/>
            </a:p>
          </p:txBody>
        </p:sp>
        <p:sp>
          <p:nvSpPr>
            <p:cNvPr id="266" name="Line 71"/>
            <p:cNvSpPr>
              <a:spLocks noChangeShapeType="1"/>
            </p:cNvSpPr>
            <p:nvPr/>
          </p:nvSpPr>
          <p:spPr bwMode="auto">
            <a:xfrm flipH="1">
              <a:off x="2880" y="1440"/>
              <a:ext cx="0" cy="1008"/>
            </a:xfrm>
            <a:prstGeom prst="line">
              <a:avLst/>
            </a:prstGeom>
            <a:noFill/>
            <a:ln w="28575">
              <a:solidFill>
                <a:schemeClr val="bg2"/>
              </a:solidFill>
              <a:round/>
              <a:headEnd/>
              <a:tailEnd/>
            </a:ln>
          </p:spPr>
          <p:txBody>
            <a:bodyPr anchor="ctr">
              <a:noAutofit/>
            </a:bodyPr>
            <a:lstStyle/>
            <a:p>
              <a:pPr algn="ctr"/>
              <a:endParaRPr lang="en-US" sz="1050"/>
            </a:p>
          </p:txBody>
        </p:sp>
        <p:sp>
          <p:nvSpPr>
            <p:cNvPr id="267" name="Line 72"/>
            <p:cNvSpPr>
              <a:spLocks noChangeShapeType="1"/>
            </p:cNvSpPr>
            <p:nvPr/>
          </p:nvSpPr>
          <p:spPr bwMode="auto">
            <a:xfrm flipH="1">
              <a:off x="2928" y="1440"/>
              <a:ext cx="0" cy="960"/>
            </a:xfrm>
            <a:prstGeom prst="line">
              <a:avLst/>
            </a:prstGeom>
            <a:noFill/>
            <a:ln w="28575">
              <a:solidFill>
                <a:schemeClr val="bg2"/>
              </a:solidFill>
              <a:round/>
              <a:headEnd/>
              <a:tailEnd/>
            </a:ln>
          </p:spPr>
          <p:txBody>
            <a:bodyPr anchor="ctr">
              <a:noAutofit/>
            </a:bodyPr>
            <a:lstStyle/>
            <a:p>
              <a:pPr algn="ctr"/>
              <a:endParaRPr lang="en-US" sz="1050"/>
            </a:p>
          </p:txBody>
        </p:sp>
        <p:sp>
          <p:nvSpPr>
            <p:cNvPr id="268" name="Line 73"/>
            <p:cNvSpPr>
              <a:spLocks noChangeShapeType="1"/>
            </p:cNvSpPr>
            <p:nvPr/>
          </p:nvSpPr>
          <p:spPr bwMode="auto">
            <a:xfrm flipH="1">
              <a:off x="2976" y="1440"/>
              <a:ext cx="0" cy="912"/>
            </a:xfrm>
            <a:prstGeom prst="line">
              <a:avLst/>
            </a:prstGeom>
            <a:noFill/>
            <a:ln w="28575">
              <a:solidFill>
                <a:schemeClr val="bg2"/>
              </a:solidFill>
              <a:round/>
              <a:headEnd/>
              <a:tailEnd/>
            </a:ln>
          </p:spPr>
          <p:txBody>
            <a:bodyPr anchor="ctr">
              <a:noAutofit/>
            </a:bodyPr>
            <a:lstStyle/>
            <a:p>
              <a:pPr algn="ctr"/>
              <a:endParaRPr lang="en-US" sz="1050"/>
            </a:p>
          </p:txBody>
        </p:sp>
        <p:sp>
          <p:nvSpPr>
            <p:cNvPr id="269" name="Line 74"/>
            <p:cNvSpPr>
              <a:spLocks noChangeShapeType="1"/>
            </p:cNvSpPr>
            <p:nvPr/>
          </p:nvSpPr>
          <p:spPr bwMode="auto">
            <a:xfrm flipV="1">
              <a:off x="2880" y="2448"/>
              <a:ext cx="480" cy="0"/>
            </a:xfrm>
            <a:prstGeom prst="line">
              <a:avLst/>
            </a:prstGeom>
            <a:noFill/>
            <a:ln w="28575">
              <a:solidFill>
                <a:schemeClr val="bg2"/>
              </a:solidFill>
              <a:round/>
              <a:headEnd/>
              <a:tailEnd/>
            </a:ln>
          </p:spPr>
          <p:txBody>
            <a:bodyPr anchor="ctr">
              <a:noAutofit/>
            </a:bodyPr>
            <a:lstStyle/>
            <a:p>
              <a:pPr algn="ctr"/>
              <a:endParaRPr lang="en-US" sz="1050"/>
            </a:p>
          </p:txBody>
        </p:sp>
        <p:sp>
          <p:nvSpPr>
            <p:cNvPr id="270" name="Line 75"/>
            <p:cNvSpPr>
              <a:spLocks noChangeShapeType="1"/>
            </p:cNvSpPr>
            <p:nvPr/>
          </p:nvSpPr>
          <p:spPr bwMode="auto">
            <a:xfrm flipV="1">
              <a:off x="2928" y="2400"/>
              <a:ext cx="1440" cy="0"/>
            </a:xfrm>
            <a:prstGeom prst="line">
              <a:avLst/>
            </a:prstGeom>
            <a:noFill/>
            <a:ln w="28575">
              <a:solidFill>
                <a:schemeClr val="bg2"/>
              </a:solidFill>
              <a:round/>
              <a:headEnd/>
              <a:tailEnd/>
            </a:ln>
          </p:spPr>
          <p:txBody>
            <a:bodyPr anchor="ctr">
              <a:noAutofit/>
            </a:bodyPr>
            <a:lstStyle/>
            <a:p>
              <a:pPr algn="ctr"/>
              <a:endParaRPr lang="en-US" sz="1050"/>
            </a:p>
          </p:txBody>
        </p:sp>
        <p:sp>
          <p:nvSpPr>
            <p:cNvPr id="271" name="Line 76"/>
            <p:cNvSpPr>
              <a:spLocks noChangeShapeType="1"/>
            </p:cNvSpPr>
            <p:nvPr/>
          </p:nvSpPr>
          <p:spPr bwMode="auto">
            <a:xfrm flipV="1">
              <a:off x="2976" y="2352"/>
              <a:ext cx="2400" cy="0"/>
            </a:xfrm>
            <a:prstGeom prst="line">
              <a:avLst/>
            </a:prstGeom>
            <a:noFill/>
            <a:ln w="28575">
              <a:solidFill>
                <a:schemeClr val="bg2"/>
              </a:solidFill>
              <a:round/>
              <a:headEnd/>
              <a:tailEnd/>
            </a:ln>
          </p:spPr>
          <p:txBody>
            <a:bodyPr anchor="ctr">
              <a:noAutofit/>
            </a:bodyPr>
            <a:lstStyle/>
            <a:p>
              <a:pPr algn="ctr"/>
              <a:endParaRPr lang="en-US" sz="1050"/>
            </a:p>
          </p:txBody>
        </p:sp>
      </p:grpSp>
      <p:sp>
        <p:nvSpPr>
          <p:cNvPr id="272" name="Rectangle 78"/>
          <p:cNvSpPr>
            <a:spLocks noChangeArrowheads="1"/>
          </p:cNvSpPr>
          <p:nvPr/>
        </p:nvSpPr>
        <p:spPr bwMode="auto">
          <a:xfrm>
            <a:off x="4015571" y="1480135"/>
            <a:ext cx="514350" cy="358081"/>
          </a:xfrm>
          <a:prstGeom prst="rect">
            <a:avLst/>
          </a:prstGeom>
          <a:solidFill>
            <a:srgbClr val="00AEEF"/>
          </a:solidFill>
          <a:ln w="9525">
            <a:solidFill>
              <a:srgbClr val="00AEEF"/>
            </a:solidFill>
            <a:miter lim="800000"/>
            <a:headEnd/>
            <a:tailEnd/>
          </a:ln>
        </p:spPr>
        <p:txBody>
          <a:bodyPr wrap="none" anchor="ctr">
            <a:noAutofit/>
          </a:bodyPr>
          <a:lstStyle/>
          <a:p>
            <a:pPr algn="ctr"/>
            <a:r>
              <a:rPr lang="en-US" sz="788" b="1">
                <a:solidFill>
                  <a:srgbClr val="FFFFFF"/>
                </a:solidFill>
              </a:rPr>
              <a:t>Arbiter</a:t>
            </a:r>
          </a:p>
        </p:txBody>
      </p:sp>
      <p:sp>
        <p:nvSpPr>
          <p:cNvPr id="273" name="Rectangle 81"/>
          <p:cNvSpPr>
            <a:spLocks noChangeArrowheads="1"/>
          </p:cNvSpPr>
          <p:nvPr/>
        </p:nvSpPr>
        <p:spPr bwMode="auto">
          <a:xfrm>
            <a:off x="2390368" y="1314043"/>
            <a:ext cx="650081" cy="372368"/>
          </a:xfrm>
          <a:prstGeom prst="rect">
            <a:avLst/>
          </a:prstGeom>
          <a:solidFill>
            <a:srgbClr val="00AEEF"/>
          </a:solidFill>
          <a:ln w="9525">
            <a:solidFill>
              <a:srgbClr val="00AEEF"/>
            </a:solidFill>
            <a:miter lim="800000"/>
            <a:headEnd/>
            <a:tailEnd/>
          </a:ln>
          <a:effectLst/>
        </p:spPr>
        <p:txBody>
          <a:bodyPr wrap="none" anchor="ctr">
            <a:noAutofit/>
          </a:bodyPr>
          <a:lstStyle/>
          <a:p>
            <a:pPr algn="ctr">
              <a:defRPr/>
            </a:pPr>
            <a:r>
              <a:rPr lang="en-US" sz="788" b="1">
                <a:solidFill>
                  <a:srgbClr val="FFFFFF"/>
                </a:solidFill>
                <a:latin typeface="Arial" charset="0"/>
              </a:rPr>
              <a:t>Address</a:t>
            </a:r>
          </a:p>
          <a:p>
            <a:pPr algn="ctr">
              <a:defRPr/>
            </a:pPr>
            <a:r>
              <a:rPr lang="en-US" sz="788" b="1">
                <a:solidFill>
                  <a:srgbClr val="FFFFFF"/>
                </a:solidFill>
                <a:latin typeface="Arial" charset="0"/>
              </a:rPr>
              <a:t>Decoder</a:t>
            </a:r>
          </a:p>
        </p:txBody>
      </p:sp>
      <p:sp>
        <p:nvSpPr>
          <p:cNvPr id="274" name="Line 83"/>
          <p:cNvSpPr>
            <a:spLocks noChangeShapeType="1"/>
          </p:cNvSpPr>
          <p:nvPr/>
        </p:nvSpPr>
        <p:spPr bwMode="auto">
          <a:xfrm flipH="1">
            <a:off x="3029733" y="1522997"/>
            <a:ext cx="214313" cy="0"/>
          </a:xfrm>
          <a:prstGeom prst="line">
            <a:avLst/>
          </a:prstGeom>
          <a:solidFill>
            <a:srgbClr val="CCCCFF"/>
          </a:solidFill>
          <a:ln w="76200">
            <a:solidFill>
              <a:schemeClr val="tx1"/>
            </a:solidFill>
            <a:round/>
            <a:headEnd/>
            <a:tailEnd/>
          </a:ln>
          <a:effectLst/>
        </p:spPr>
        <p:txBody>
          <a:bodyPr anchor="ctr">
            <a:noAutofit/>
          </a:bodyPr>
          <a:lstStyle/>
          <a:p>
            <a:pPr algn="ctr">
              <a:defRPr/>
            </a:pPr>
            <a:endParaRPr lang="en-US" sz="788" b="1">
              <a:latin typeface="Arial" charset="0"/>
            </a:endParaRPr>
          </a:p>
        </p:txBody>
      </p:sp>
      <p:grpSp>
        <p:nvGrpSpPr>
          <p:cNvPr id="3" name="Group 84"/>
          <p:cNvGrpSpPr>
            <a:grpSpLocks/>
          </p:cNvGrpSpPr>
          <p:nvPr/>
        </p:nvGrpSpPr>
        <p:grpSpPr bwMode="auto">
          <a:xfrm>
            <a:off x="2429658" y="1694446"/>
            <a:ext cx="3686175" cy="1071563"/>
            <a:chOff x="384" y="1920"/>
            <a:chExt cx="4128" cy="1200"/>
          </a:xfrm>
          <a:solidFill>
            <a:srgbClr val="CCCCFF"/>
          </a:solidFill>
        </p:grpSpPr>
        <p:sp>
          <p:nvSpPr>
            <p:cNvPr id="276" name="Line 85"/>
            <p:cNvSpPr>
              <a:spLocks noChangeShapeType="1"/>
            </p:cNvSpPr>
            <p:nvPr/>
          </p:nvSpPr>
          <p:spPr bwMode="auto">
            <a:xfrm>
              <a:off x="384" y="1920"/>
              <a:ext cx="0" cy="120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77" name="Line 86"/>
            <p:cNvSpPr>
              <a:spLocks noChangeShapeType="1"/>
            </p:cNvSpPr>
            <p:nvPr/>
          </p:nvSpPr>
          <p:spPr bwMode="auto">
            <a:xfrm>
              <a:off x="384" y="3120"/>
              <a:ext cx="96"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78" name="Line 87"/>
            <p:cNvSpPr>
              <a:spLocks noChangeShapeType="1"/>
            </p:cNvSpPr>
            <p:nvPr/>
          </p:nvSpPr>
          <p:spPr bwMode="auto">
            <a:xfrm flipH="1">
              <a:off x="432" y="1920"/>
              <a:ext cx="0" cy="816"/>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79" name="Line 88"/>
            <p:cNvSpPr>
              <a:spLocks noChangeShapeType="1"/>
            </p:cNvSpPr>
            <p:nvPr/>
          </p:nvSpPr>
          <p:spPr bwMode="auto">
            <a:xfrm>
              <a:off x="432" y="2736"/>
              <a:ext cx="100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0" name="Line 89"/>
            <p:cNvSpPr>
              <a:spLocks noChangeShapeType="1"/>
            </p:cNvSpPr>
            <p:nvPr/>
          </p:nvSpPr>
          <p:spPr bwMode="auto">
            <a:xfrm flipV="1">
              <a:off x="1440" y="3120"/>
              <a:ext cx="96"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1" name="Line 90"/>
            <p:cNvSpPr>
              <a:spLocks noChangeShapeType="1"/>
            </p:cNvSpPr>
            <p:nvPr/>
          </p:nvSpPr>
          <p:spPr bwMode="auto">
            <a:xfrm flipH="1">
              <a:off x="1440" y="2736"/>
              <a:ext cx="0" cy="384"/>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2" name="Line 91"/>
            <p:cNvSpPr>
              <a:spLocks noChangeShapeType="1"/>
            </p:cNvSpPr>
            <p:nvPr/>
          </p:nvSpPr>
          <p:spPr bwMode="auto">
            <a:xfrm flipH="1">
              <a:off x="480" y="1920"/>
              <a:ext cx="0" cy="768"/>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3" name="Line 92"/>
            <p:cNvSpPr>
              <a:spLocks noChangeShapeType="1"/>
            </p:cNvSpPr>
            <p:nvPr/>
          </p:nvSpPr>
          <p:spPr bwMode="auto">
            <a:xfrm>
              <a:off x="480" y="2688"/>
              <a:ext cx="196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4" name="Line 93"/>
            <p:cNvSpPr>
              <a:spLocks noChangeShapeType="1"/>
            </p:cNvSpPr>
            <p:nvPr/>
          </p:nvSpPr>
          <p:spPr bwMode="auto">
            <a:xfrm flipV="1">
              <a:off x="2448" y="3120"/>
              <a:ext cx="4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5" name="Line 94"/>
            <p:cNvSpPr>
              <a:spLocks noChangeShapeType="1"/>
            </p:cNvSpPr>
            <p:nvPr/>
          </p:nvSpPr>
          <p:spPr bwMode="auto">
            <a:xfrm flipH="1">
              <a:off x="2448" y="2688"/>
              <a:ext cx="0" cy="432"/>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6" name="Line 95"/>
            <p:cNvSpPr>
              <a:spLocks noChangeShapeType="1"/>
            </p:cNvSpPr>
            <p:nvPr/>
          </p:nvSpPr>
          <p:spPr bwMode="auto">
            <a:xfrm>
              <a:off x="528" y="2640"/>
              <a:ext cx="2976"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7" name="Line 96"/>
            <p:cNvSpPr>
              <a:spLocks noChangeShapeType="1"/>
            </p:cNvSpPr>
            <p:nvPr/>
          </p:nvSpPr>
          <p:spPr bwMode="auto">
            <a:xfrm flipH="1">
              <a:off x="528" y="1920"/>
              <a:ext cx="0" cy="72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8" name="Line 97"/>
            <p:cNvSpPr>
              <a:spLocks noChangeShapeType="1"/>
            </p:cNvSpPr>
            <p:nvPr/>
          </p:nvSpPr>
          <p:spPr bwMode="auto">
            <a:xfrm flipV="1">
              <a:off x="3504" y="3120"/>
              <a:ext cx="4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89" name="Line 98"/>
            <p:cNvSpPr>
              <a:spLocks noChangeShapeType="1"/>
            </p:cNvSpPr>
            <p:nvPr/>
          </p:nvSpPr>
          <p:spPr bwMode="auto">
            <a:xfrm flipH="1">
              <a:off x="3504" y="2640"/>
              <a:ext cx="0" cy="48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90" name="Line 99"/>
            <p:cNvSpPr>
              <a:spLocks noChangeShapeType="1"/>
            </p:cNvSpPr>
            <p:nvPr/>
          </p:nvSpPr>
          <p:spPr bwMode="auto">
            <a:xfrm flipV="1">
              <a:off x="4464" y="3120"/>
              <a:ext cx="4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91" name="Line 100"/>
            <p:cNvSpPr>
              <a:spLocks noChangeShapeType="1"/>
            </p:cNvSpPr>
            <p:nvPr/>
          </p:nvSpPr>
          <p:spPr bwMode="auto">
            <a:xfrm flipH="1">
              <a:off x="4464" y="2592"/>
              <a:ext cx="0" cy="528"/>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92" name="Line 101"/>
            <p:cNvSpPr>
              <a:spLocks noChangeShapeType="1"/>
            </p:cNvSpPr>
            <p:nvPr/>
          </p:nvSpPr>
          <p:spPr bwMode="auto">
            <a:xfrm>
              <a:off x="576" y="2592"/>
              <a:ext cx="3888" cy="0"/>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93" name="Line 102"/>
            <p:cNvSpPr>
              <a:spLocks noChangeShapeType="1"/>
            </p:cNvSpPr>
            <p:nvPr/>
          </p:nvSpPr>
          <p:spPr bwMode="auto">
            <a:xfrm flipH="1">
              <a:off x="576" y="1920"/>
              <a:ext cx="0" cy="672"/>
            </a:xfrm>
            <a:prstGeom prst="line">
              <a:avLst/>
            </a:prstGeom>
            <a:grpFill/>
            <a:ln w="9525">
              <a:solidFill>
                <a:schemeClr val="tx1"/>
              </a:solidFill>
              <a:round/>
              <a:headEnd/>
              <a:tailEnd/>
            </a:ln>
            <a:effectLst/>
          </p:spPr>
          <p:txBody>
            <a:bodyPr anchor="ctr">
              <a:noAutofit/>
            </a:bodyPr>
            <a:lstStyle/>
            <a:p>
              <a:pPr algn="ctr">
                <a:defRPr/>
              </a:pPr>
              <a:endParaRPr lang="en-US" sz="788" b="1">
                <a:latin typeface="Arial" charset="0"/>
              </a:endParaRPr>
            </a:p>
          </p:txBody>
        </p:sp>
      </p:grpSp>
      <p:sp>
        <p:nvSpPr>
          <p:cNvPr id="294" name="Line 103"/>
          <p:cNvSpPr>
            <a:spLocks noChangeShapeType="1"/>
          </p:cNvSpPr>
          <p:nvPr/>
        </p:nvSpPr>
        <p:spPr bwMode="auto">
          <a:xfrm flipH="1" flipV="1">
            <a:off x="3244046" y="1522996"/>
            <a:ext cx="0" cy="385763"/>
          </a:xfrm>
          <a:prstGeom prst="line">
            <a:avLst/>
          </a:prstGeom>
          <a:solidFill>
            <a:srgbClr val="CCCCFF"/>
          </a:solidFill>
          <a:ln w="76200">
            <a:solidFill>
              <a:schemeClr val="tx1"/>
            </a:solidFill>
            <a:round/>
            <a:headEnd/>
            <a:tailEnd/>
          </a:ln>
          <a:effectLst/>
        </p:spPr>
        <p:txBody>
          <a:bodyPr anchor="ctr">
            <a:noAutofit/>
          </a:bodyPr>
          <a:lstStyle/>
          <a:p>
            <a:pPr algn="ctr">
              <a:defRPr/>
            </a:pPr>
            <a:endParaRPr lang="en-US" sz="788" b="1">
              <a:latin typeface="Arial" charset="0"/>
            </a:endParaRPr>
          </a:p>
        </p:txBody>
      </p:sp>
      <p:sp>
        <p:nvSpPr>
          <p:cNvPr id="295" name="Text Box 106"/>
          <p:cNvSpPr txBox="1">
            <a:spLocks noChangeArrowheads="1"/>
          </p:cNvSpPr>
          <p:nvPr/>
        </p:nvSpPr>
        <p:spPr bwMode="auto">
          <a:xfrm>
            <a:off x="3201183" y="1057883"/>
            <a:ext cx="942975" cy="196208"/>
          </a:xfrm>
          <a:prstGeom prst="rect">
            <a:avLst/>
          </a:prstGeom>
          <a:solidFill>
            <a:srgbClr val="0067A6"/>
          </a:solidFill>
          <a:ln w="9525">
            <a:solidFill>
              <a:srgbClr val="0067A6"/>
            </a:solidFill>
            <a:miter lim="800000"/>
            <a:headEnd/>
            <a:tailEnd/>
          </a:ln>
        </p:spPr>
        <p:txBody>
          <a:bodyPr anchor="ctr">
            <a:noAutofit/>
          </a:bodyPr>
          <a:lstStyle/>
          <a:p>
            <a:pPr algn="ctr">
              <a:spcBef>
                <a:spcPct val="50000"/>
              </a:spcBef>
            </a:pPr>
            <a:r>
              <a:rPr lang="en-US" sz="825" b="1" i="1">
                <a:solidFill>
                  <a:srgbClr val="FFFFFF"/>
                </a:solidFill>
              </a:rPr>
              <a:t>Bus</a:t>
            </a:r>
            <a:r>
              <a:rPr lang="en-US" sz="825" b="1">
                <a:solidFill>
                  <a:srgbClr val="FFFFFF"/>
                </a:solidFill>
              </a:rPr>
              <a:t> </a:t>
            </a:r>
            <a:r>
              <a:rPr lang="en-US" sz="825" b="1" i="1">
                <a:solidFill>
                  <a:srgbClr val="FFFFFF"/>
                </a:solidFill>
              </a:rPr>
              <a:t>Interface</a:t>
            </a:r>
          </a:p>
        </p:txBody>
      </p:sp>
      <p:sp>
        <p:nvSpPr>
          <p:cNvPr id="296" name="Rectangle 20"/>
          <p:cNvSpPr>
            <a:spLocks noChangeArrowheads="1"/>
          </p:cNvSpPr>
          <p:nvPr/>
        </p:nvSpPr>
        <p:spPr bwMode="auto">
          <a:xfrm>
            <a:off x="5215721" y="692537"/>
            <a:ext cx="942975" cy="378619"/>
          </a:xfrm>
          <a:prstGeom prst="rect">
            <a:avLst/>
          </a:prstGeom>
          <a:solidFill>
            <a:srgbClr val="00319E"/>
          </a:solidFill>
          <a:ln w="15875">
            <a:solidFill>
              <a:srgbClr val="00319E"/>
            </a:solidFill>
            <a:miter lim="800000"/>
            <a:headEnd/>
            <a:tailEnd/>
          </a:ln>
        </p:spPr>
        <p:txBody>
          <a:bodyPr wrap="none" anchor="ctr">
            <a:noAutofit/>
          </a:bodyPr>
          <a:lstStyle/>
          <a:p>
            <a:pPr algn="ctr"/>
            <a:r>
              <a:rPr lang="en-US" sz="1050" b="1">
                <a:solidFill>
                  <a:schemeClr val="bg1"/>
                </a:solidFill>
              </a:rPr>
              <a:t>PCI Express </a:t>
            </a:r>
          </a:p>
          <a:p>
            <a:pPr algn="ctr"/>
            <a:r>
              <a:rPr lang="en-US" sz="1050" b="1">
                <a:solidFill>
                  <a:schemeClr val="bg1"/>
                </a:solidFill>
              </a:rPr>
              <a:t>(64-bit Master</a:t>
            </a:r>
            <a:r>
              <a:rPr lang="en-US" sz="1050">
                <a:solidFill>
                  <a:schemeClr val="bg1"/>
                </a:solidFill>
              </a:rPr>
              <a:t>)</a:t>
            </a:r>
          </a:p>
        </p:txBody>
      </p:sp>
      <p:sp>
        <p:nvSpPr>
          <p:cNvPr id="297" name="Text Box 106"/>
          <p:cNvSpPr txBox="1">
            <a:spLocks noChangeArrowheads="1"/>
          </p:cNvSpPr>
          <p:nvPr/>
        </p:nvSpPr>
        <p:spPr bwMode="auto">
          <a:xfrm>
            <a:off x="5215721" y="1057883"/>
            <a:ext cx="942975" cy="196208"/>
          </a:xfrm>
          <a:prstGeom prst="rect">
            <a:avLst/>
          </a:prstGeom>
          <a:solidFill>
            <a:srgbClr val="0067A6"/>
          </a:solidFill>
          <a:ln w="9525">
            <a:solidFill>
              <a:srgbClr val="0067A6"/>
            </a:solidFill>
            <a:miter lim="800000"/>
            <a:headEnd/>
            <a:tailEnd/>
          </a:ln>
        </p:spPr>
        <p:txBody>
          <a:bodyPr anchor="ctr">
            <a:noAutofit/>
          </a:bodyPr>
          <a:lstStyle/>
          <a:p>
            <a:pPr algn="ctr">
              <a:spcBef>
                <a:spcPct val="50000"/>
              </a:spcBef>
            </a:pPr>
            <a:r>
              <a:rPr lang="en-US" sz="825" b="1" i="1">
                <a:solidFill>
                  <a:srgbClr val="FFFFFF"/>
                </a:solidFill>
              </a:rPr>
              <a:t>Bus</a:t>
            </a:r>
            <a:r>
              <a:rPr lang="en-US" sz="825" b="1">
                <a:solidFill>
                  <a:srgbClr val="FFFFFF"/>
                </a:solidFill>
              </a:rPr>
              <a:t> </a:t>
            </a:r>
            <a:r>
              <a:rPr lang="en-US" sz="825" b="1" i="1">
                <a:solidFill>
                  <a:srgbClr val="FFFFFF"/>
                </a:solidFill>
              </a:rPr>
              <a:t>Interface</a:t>
            </a:r>
          </a:p>
        </p:txBody>
      </p:sp>
      <p:sp>
        <p:nvSpPr>
          <p:cNvPr id="298" name="Rectangle 43"/>
          <p:cNvSpPr>
            <a:spLocks noChangeArrowheads="1"/>
          </p:cNvSpPr>
          <p:nvPr/>
        </p:nvSpPr>
        <p:spPr bwMode="auto">
          <a:xfrm>
            <a:off x="2521635" y="2691001"/>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299" name="Rectangle 44"/>
          <p:cNvSpPr>
            <a:spLocks noChangeArrowheads="1"/>
          </p:cNvSpPr>
          <p:nvPr/>
        </p:nvSpPr>
        <p:spPr bwMode="auto">
          <a:xfrm>
            <a:off x="3443179" y="2691001"/>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00" name="Rectangle 45"/>
          <p:cNvSpPr>
            <a:spLocks noChangeArrowheads="1"/>
          </p:cNvSpPr>
          <p:nvPr/>
        </p:nvSpPr>
        <p:spPr bwMode="auto">
          <a:xfrm>
            <a:off x="4329004" y="2683857"/>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01" name="Rectangle 46"/>
          <p:cNvSpPr>
            <a:spLocks noChangeArrowheads="1"/>
          </p:cNvSpPr>
          <p:nvPr/>
        </p:nvSpPr>
        <p:spPr bwMode="auto">
          <a:xfrm>
            <a:off x="5257692" y="2691001"/>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02" name="Rectangle 47"/>
          <p:cNvSpPr>
            <a:spLocks noChangeArrowheads="1"/>
          </p:cNvSpPr>
          <p:nvPr/>
        </p:nvSpPr>
        <p:spPr bwMode="auto">
          <a:xfrm>
            <a:off x="6129229" y="2676714"/>
            <a:ext cx="650081" cy="186631"/>
          </a:xfrm>
          <a:prstGeom prst="rect">
            <a:avLst/>
          </a:prstGeom>
          <a:solidFill>
            <a:srgbClr val="0067A6"/>
          </a:solidFill>
          <a:ln w="9525">
            <a:solidFill>
              <a:srgbClr val="0067A6"/>
            </a:solidFill>
            <a:miter lim="800000"/>
            <a:headEnd/>
            <a:tailEnd/>
          </a:ln>
        </p:spPr>
        <p:txBody>
          <a:bodyPr wrap="none" anchor="ctr">
            <a:noAutofit/>
          </a:bodyPr>
          <a:lstStyle/>
          <a:p>
            <a:pPr algn="ctr"/>
            <a:r>
              <a:rPr lang="en-US" sz="788" b="1">
                <a:solidFill>
                  <a:srgbClr val="FFFFFF"/>
                </a:solidFill>
              </a:rPr>
              <a:t>Bus Interface</a:t>
            </a:r>
          </a:p>
        </p:txBody>
      </p:sp>
      <p:sp>
        <p:nvSpPr>
          <p:cNvPr id="303" name="Text Box 54"/>
          <p:cNvSpPr txBox="1">
            <a:spLocks noChangeArrowheads="1"/>
          </p:cNvSpPr>
          <p:nvPr/>
        </p:nvSpPr>
        <p:spPr bwMode="auto">
          <a:xfrm>
            <a:off x="4320074" y="1091409"/>
            <a:ext cx="681335" cy="323165"/>
          </a:xfrm>
          <a:prstGeom prst="rect">
            <a:avLst/>
          </a:prstGeom>
          <a:solidFill>
            <a:srgbClr val="00AEEF"/>
          </a:solidFill>
          <a:ln w="9525">
            <a:solidFill>
              <a:srgbClr val="00AEEF"/>
            </a:solidFill>
            <a:miter lim="800000"/>
            <a:headEnd/>
            <a:tailEnd/>
          </a:ln>
        </p:spPr>
        <p:txBody>
          <a:bodyPr anchor="ctr">
            <a:noAutofit/>
          </a:bodyPr>
          <a:lstStyle/>
          <a:p>
            <a:pPr algn="ctr">
              <a:spcBef>
                <a:spcPct val="50000"/>
              </a:spcBef>
            </a:pPr>
            <a:r>
              <a:rPr lang="en-US" sz="788" b="1">
                <a:solidFill>
                  <a:srgbClr val="FFFFFF"/>
                </a:solidFill>
              </a:rPr>
              <a:t>Interrupt Controller</a:t>
            </a:r>
          </a:p>
        </p:txBody>
      </p:sp>
      <p:sp>
        <p:nvSpPr>
          <p:cNvPr id="215" name="Rectangle 214"/>
          <p:cNvSpPr/>
          <p:nvPr/>
        </p:nvSpPr>
        <p:spPr bwMode="auto">
          <a:xfrm>
            <a:off x="2357847" y="1057275"/>
            <a:ext cx="4555672" cy="1828801"/>
          </a:xfrm>
          <a:prstGeom prst="rect">
            <a:avLst/>
          </a:prstGeom>
          <a:solidFill>
            <a:srgbClr val="777777">
              <a:alpha val="90000"/>
            </a:srgbClr>
          </a:solidFill>
          <a:ln w="9525" cap="flat" cmpd="sng" algn="ctr">
            <a:solidFill>
              <a:srgbClr val="777777">
                <a:alpha val="90000"/>
              </a:srgb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350">
              <a:latin typeface="Arial" charset="0"/>
            </a:endParaRPr>
          </a:p>
        </p:txBody>
      </p:sp>
      <p:sp>
        <p:nvSpPr>
          <p:cNvPr id="214" name="Text Box 128"/>
          <p:cNvSpPr txBox="1">
            <a:spLocks noChangeArrowheads="1"/>
          </p:cNvSpPr>
          <p:nvPr/>
        </p:nvSpPr>
        <p:spPr bwMode="auto">
          <a:xfrm>
            <a:off x="3124713" y="1730978"/>
            <a:ext cx="3177473" cy="553998"/>
          </a:xfrm>
          <a:prstGeom prst="rect">
            <a:avLst/>
          </a:prstGeom>
          <a:solidFill>
            <a:srgbClr val="FFFFAF"/>
          </a:solidFill>
          <a:ln w="9525">
            <a:noFill/>
            <a:miter lim="800000"/>
            <a:headEnd/>
            <a:tailEnd/>
          </a:ln>
        </p:spPr>
        <p:txBody>
          <a:bodyPr wrap="none">
            <a:spAutoFit/>
          </a:bodyPr>
          <a:lstStyle/>
          <a:p>
            <a:pPr algn="ctr"/>
            <a:r>
              <a:rPr lang="en-US" sz="1500" b="1" dirty="0"/>
              <a:t>Platform Designer automatically </a:t>
            </a:r>
          </a:p>
          <a:p>
            <a:pPr algn="ctr"/>
            <a:r>
              <a:rPr lang="en-US" sz="1500" b="1" dirty="0"/>
              <a:t>generates interconnect</a:t>
            </a:r>
          </a:p>
        </p:txBody>
      </p:sp>
    </p:spTree>
    <p:custDataLst>
      <p:tags r:id="rId1"/>
    </p:custDataLst>
    <p:extLst>
      <p:ext uri="{BB962C8B-B14F-4D97-AF65-F5344CB8AC3E}">
        <p14:creationId xmlns:p14="http://schemas.microsoft.com/office/powerpoint/2010/main" val="193619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215"/>
                                        </p:tgtEl>
                                        <p:attrNameLst>
                                          <p:attrName>style.visibility</p:attrName>
                                        </p:attrNameLst>
                                      </p:cBhvr>
                                      <p:to>
                                        <p:strVal val="visible"/>
                                      </p:to>
                                    </p:set>
                                    <p:animEffect transition="in" filter="dissolve">
                                      <p:cBhvr>
                                        <p:cTn id="7" dur="2000"/>
                                        <p:tgtEl>
                                          <p:spTgt spid="215"/>
                                        </p:tgtEl>
                                      </p:cBhvr>
                                    </p:animEffect>
                                  </p:childTnLst>
                                </p:cTn>
                              </p:par>
                            </p:childTnLst>
                          </p:cTn>
                        </p:par>
                        <p:par>
                          <p:cTn id="8" fill="hold">
                            <p:stCondLst>
                              <p:cond delay="2500"/>
                            </p:stCondLst>
                            <p:childTnLst>
                              <p:par>
                                <p:cTn id="9" presetID="1" presetClass="entr" presetSubtype="0" fill="hold" grpId="0" nodeType="afterEffect">
                                  <p:stCondLst>
                                    <p:cond delay="0"/>
                                  </p:stCondLst>
                                  <p:childTnLst>
                                    <p:set>
                                      <p:cBhvr>
                                        <p:cTn id="10"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D3F4C7-AB0F-4CCB-8288-BAEA589D7640}"/>
              </a:ext>
            </a:extLst>
          </p:cNvPr>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3" name="Title 2">
            <a:extLst>
              <a:ext uri="{FF2B5EF4-FFF2-40B4-BE49-F238E27FC236}">
                <a16:creationId xmlns:a16="http://schemas.microsoft.com/office/drawing/2014/main" id="{54852583-A5CB-486F-ACFA-AF3B85E879BC}"/>
              </a:ext>
            </a:extLst>
          </p:cNvPr>
          <p:cNvSpPr>
            <a:spLocks noGrp="1"/>
          </p:cNvSpPr>
          <p:nvPr>
            <p:ph type="title"/>
          </p:nvPr>
        </p:nvSpPr>
        <p:spPr/>
        <p:txBody>
          <a:bodyPr/>
          <a:lstStyle/>
          <a:p>
            <a:r>
              <a:rPr lang="en-US" dirty="0"/>
              <a:t>MNIST Example</a:t>
            </a:r>
          </a:p>
        </p:txBody>
      </p:sp>
      <p:sp>
        <p:nvSpPr>
          <p:cNvPr id="4" name="Content Placeholder 3">
            <a:extLst>
              <a:ext uri="{FF2B5EF4-FFF2-40B4-BE49-F238E27FC236}">
                <a16:creationId xmlns:a16="http://schemas.microsoft.com/office/drawing/2014/main" id="{585A9D69-9C35-44ED-AF9B-73BF6BD5BD2C}"/>
              </a:ext>
            </a:extLst>
          </p:cNvPr>
          <p:cNvSpPr txBox="1">
            <a:spLocks/>
          </p:cNvSpPr>
          <p:nvPr/>
        </p:nvSpPr>
        <p:spPr>
          <a:xfrm>
            <a:off x="272016" y="708898"/>
            <a:ext cx="8413197" cy="685800"/>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Modified National Institute of Standards and Technology database</a:t>
            </a:r>
          </a:p>
          <a:p>
            <a:r>
              <a:rPr lang="en-US" b="1" baseline="30000" dirty="0"/>
              <a:t>Large database of handwritten digits used for image recognition – researchers study this data set for optimal algorithmic solution</a:t>
            </a:r>
            <a:endParaRPr lang="en-US" baseline="30000" dirty="0"/>
          </a:p>
          <a:p>
            <a:endParaRPr lang="en-US" sz="2000" baseline="30000" dirty="0">
              <a:solidFill>
                <a:schemeClr val="tx2"/>
              </a:solidFill>
              <a:latin typeface="+mj-lt"/>
              <a:ea typeface="Intel Clear"/>
            </a:endParaRPr>
          </a:p>
          <a:p>
            <a:endParaRPr lang="en-US" sz="2000" baseline="30000" dirty="0">
              <a:solidFill>
                <a:schemeClr val="tx2"/>
              </a:solidFill>
              <a:latin typeface="+mj-lt"/>
              <a:ea typeface="Intel Clear"/>
            </a:endParaRPr>
          </a:p>
          <a:p>
            <a:pPr>
              <a:spcBef>
                <a:spcPts val="0"/>
              </a:spcBef>
            </a:pPr>
            <a:endParaRPr lang="en-US" dirty="0"/>
          </a:p>
        </p:txBody>
      </p:sp>
      <p:pic>
        <p:nvPicPr>
          <p:cNvPr id="5" name="Picture 4">
            <a:extLst>
              <a:ext uri="{FF2B5EF4-FFF2-40B4-BE49-F238E27FC236}">
                <a16:creationId xmlns:a16="http://schemas.microsoft.com/office/drawing/2014/main" id="{E47E362B-B434-4DCA-B2C1-2F4DA5B88995}"/>
              </a:ext>
            </a:extLst>
          </p:cNvPr>
          <p:cNvPicPr>
            <a:picLocks noChangeAspect="1"/>
          </p:cNvPicPr>
          <p:nvPr/>
        </p:nvPicPr>
        <p:blipFill>
          <a:blip r:embed="rId2"/>
          <a:stretch>
            <a:fillRect/>
          </a:stretch>
        </p:blipFill>
        <p:spPr>
          <a:xfrm>
            <a:off x="455613" y="1687830"/>
            <a:ext cx="4996272" cy="2963753"/>
          </a:xfrm>
          <a:prstGeom prst="rect">
            <a:avLst/>
          </a:prstGeom>
        </p:spPr>
      </p:pic>
      <p:sp>
        <p:nvSpPr>
          <p:cNvPr id="7" name="Rectangle 6">
            <a:extLst>
              <a:ext uri="{FF2B5EF4-FFF2-40B4-BE49-F238E27FC236}">
                <a16:creationId xmlns:a16="http://schemas.microsoft.com/office/drawing/2014/main" id="{975C4428-1B12-4D00-9074-18CAA36DBF07}"/>
              </a:ext>
            </a:extLst>
          </p:cNvPr>
          <p:cNvSpPr/>
          <p:nvPr/>
        </p:nvSpPr>
        <p:spPr>
          <a:xfrm>
            <a:off x="5653152" y="3143665"/>
            <a:ext cx="4572000" cy="261610"/>
          </a:xfrm>
          <a:prstGeom prst="rect">
            <a:avLst/>
          </a:prstGeom>
        </p:spPr>
        <p:txBody>
          <a:bodyPr>
            <a:spAutoFit/>
          </a:bodyPr>
          <a:lstStyle/>
          <a:p>
            <a:r>
              <a:rPr lang="en-US" sz="1100" dirty="0">
                <a:hlinkClick r:id="rId3"/>
              </a:rPr>
              <a:t>Video explaining handwriting recognition</a:t>
            </a:r>
            <a:endParaRPr lang="en-US" sz="1100" dirty="0"/>
          </a:p>
        </p:txBody>
      </p:sp>
    </p:spTree>
    <p:extLst>
      <p:ext uri="{BB962C8B-B14F-4D97-AF65-F5344CB8AC3E}">
        <p14:creationId xmlns:p14="http://schemas.microsoft.com/office/powerpoint/2010/main" val="255491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340670" y="226826"/>
            <a:ext cx="8229600" cy="483574"/>
          </a:xfrm>
        </p:spPr>
        <p:txBody>
          <a:bodyPr/>
          <a:lstStyle/>
          <a:p>
            <a:pPr eaLnBrk="1" hangingPunct="1"/>
            <a:r>
              <a:rPr lang="en-US" sz="2100" dirty="0"/>
              <a:t>Easy-to-Use System Integration UI</a:t>
            </a:r>
          </a:p>
        </p:txBody>
      </p:sp>
      <p:sp>
        <p:nvSpPr>
          <p:cNvPr id="23" name="Slide Number Placeholder 22"/>
          <p:cNvSpPr>
            <a:spLocks noGrp="1"/>
          </p:cNvSpPr>
          <p:nvPr>
            <p:ph type="sldNum" sz="quarter" idx="10"/>
          </p:nvPr>
        </p:nvSpPr>
        <p:spPr/>
        <p:txBody>
          <a:bodyPr/>
          <a:lstStyle/>
          <a:p>
            <a:pPr>
              <a:defRPr/>
            </a:pPr>
            <a:fld id="{1C59D18C-B48A-4BA9-A484-98E0946303CC}" type="slidenum">
              <a:rPr lang="en-US" smtClean="0"/>
              <a:pPr>
                <a:defRPr/>
              </a:pPr>
              <a:t>50</a:t>
            </a:fld>
            <a:endParaRPr lang="en-US"/>
          </a:p>
        </p:txBody>
      </p:sp>
      <p:grpSp>
        <p:nvGrpSpPr>
          <p:cNvPr id="2" name="Group 1"/>
          <p:cNvGrpSpPr/>
          <p:nvPr/>
        </p:nvGrpSpPr>
        <p:grpSpPr>
          <a:xfrm>
            <a:off x="741828" y="710400"/>
            <a:ext cx="7427285" cy="3527465"/>
            <a:chOff x="1658775" y="1234217"/>
            <a:chExt cx="8619808" cy="4093834"/>
          </a:xfrm>
        </p:grpSpPr>
        <p:pic>
          <p:nvPicPr>
            <p:cNvPr id="3" name="Picture 2" descr="qsys window.t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002" y="1557847"/>
              <a:ext cx="3117810" cy="1949781"/>
            </a:xfrm>
            <a:prstGeom prst="rect">
              <a:avLst/>
            </a:prstGeom>
          </p:spPr>
        </p:pic>
        <p:pic>
          <p:nvPicPr>
            <p:cNvPr id="21" name="Picture 2" descr="C:\Ting\JOB\Monthly\april 11\Quartus 11.0\Reason to use Qsys\slide8.jpg"/>
            <p:cNvPicPr>
              <a:picLocks noChangeAspect="1" noChangeArrowheads="1"/>
            </p:cNvPicPr>
            <p:nvPr/>
          </p:nvPicPr>
          <p:blipFill>
            <a:blip r:embed="rId5"/>
            <a:srcRect/>
            <a:stretch>
              <a:fillRect/>
            </a:stretch>
          </p:blipFill>
          <p:spPr bwMode="auto">
            <a:xfrm>
              <a:off x="8190231" y="2461650"/>
              <a:ext cx="996634" cy="1190894"/>
            </a:xfrm>
            <a:prstGeom prst="rect">
              <a:avLst/>
            </a:prstGeom>
            <a:noFill/>
          </p:spPr>
        </p:pic>
        <p:sp>
          <p:nvSpPr>
            <p:cNvPr id="24" name="AutoShape 50"/>
            <p:cNvSpPr>
              <a:spLocks noChangeArrowheads="1"/>
            </p:cNvSpPr>
            <p:nvPr/>
          </p:nvSpPr>
          <p:spPr bwMode="auto">
            <a:xfrm rot="5400000">
              <a:off x="3204865" y="2228643"/>
              <a:ext cx="2598819" cy="691811"/>
            </a:xfrm>
            <a:prstGeom prst="triangle">
              <a:avLst>
                <a:gd name="adj" fmla="val 50000"/>
              </a:avLst>
            </a:prstGeom>
            <a:solidFill>
              <a:srgbClr val="00B0F0">
                <a:alpha val="60000"/>
              </a:srgbClr>
            </a:solidFill>
            <a:ln w="9525" algn="ctr">
              <a:noFill/>
              <a:miter lim="800000"/>
              <a:headEnd/>
              <a:tailEnd/>
            </a:ln>
            <a:effectLst/>
          </p:spPr>
          <p:txBody>
            <a:bodyPr wrap="square" anchor="ctr">
              <a:spAutoFit/>
            </a:bodyPr>
            <a:lstStyle/>
            <a:p>
              <a:endParaRPr lang="en-US" sz="1350"/>
            </a:p>
          </p:txBody>
        </p:sp>
        <p:sp>
          <p:nvSpPr>
            <p:cNvPr id="26" name="Rectangle 7"/>
            <p:cNvSpPr>
              <a:spLocks noChangeArrowheads="1"/>
            </p:cNvSpPr>
            <p:nvPr/>
          </p:nvSpPr>
          <p:spPr bwMode="auto">
            <a:xfrm>
              <a:off x="1920875" y="1234217"/>
              <a:ext cx="2196758" cy="2607192"/>
            </a:xfrm>
            <a:prstGeom prst="rect">
              <a:avLst/>
            </a:prstGeom>
            <a:solidFill>
              <a:schemeClr val="bg1"/>
            </a:solidFill>
            <a:ln w="9525" algn="ctr">
              <a:solidFill>
                <a:srgbClr val="00B0F0"/>
              </a:solidFill>
              <a:miter lim="800000"/>
              <a:headEnd/>
              <a:tailEnd/>
            </a:ln>
          </p:spPr>
          <p:txBody>
            <a:bodyPr wrap="none" anchor="ctr"/>
            <a:lstStyle/>
            <a:p>
              <a:pPr algn="ctr"/>
              <a:endParaRPr lang="en-US" sz="1350"/>
            </a:p>
          </p:txBody>
        </p:sp>
        <p:sp>
          <p:nvSpPr>
            <p:cNvPr id="27" name="Text Box 22"/>
            <p:cNvSpPr txBox="1">
              <a:spLocks noChangeArrowheads="1"/>
            </p:cNvSpPr>
            <p:nvPr/>
          </p:nvSpPr>
          <p:spPr bwMode="auto">
            <a:xfrm>
              <a:off x="2600307" y="1313528"/>
              <a:ext cx="1308220" cy="589368"/>
            </a:xfrm>
            <a:prstGeom prst="rect">
              <a:avLst/>
            </a:prstGeom>
            <a:noFill/>
            <a:ln w="9525" algn="ctr">
              <a:noFill/>
              <a:miter lim="800000"/>
              <a:headEnd/>
              <a:tailEnd/>
            </a:ln>
          </p:spPr>
          <p:txBody>
            <a:bodyPr wrap="none">
              <a:spAutoFit/>
            </a:bodyPr>
            <a:lstStyle/>
            <a:p>
              <a:r>
                <a:rPr lang="en-US" sz="1350" b="1">
                  <a:solidFill>
                    <a:schemeClr val="tx2"/>
                  </a:solidFill>
                </a:rPr>
                <a:t>Catalog of</a:t>
              </a:r>
            </a:p>
            <a:p>
              <a:r>
                <a:rPr lang="en-US" sz="1350" b="1">
                  <a:solidFill>
                    <a:schemeClr val="tx2"/>
                  </a:solidFill>
                </a:rPr>
                <a:t>available IP</a:t>
              </a:r>
            </a:p>
          </p:txBody>
        </p:sp>
        <p:pic>
          <p:nvPicPr>
            <p:cNvPr id="28" name="Picture 56" descr="IPlogo-W"/>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2121320" y="1355235"/>
              <a:ext cx="421665" cy="605539"/>
            </a:xfrm>
            <a:prstGeom prst="rect">
              <a:avLst/>
            </a:prstGeom>
            <a:noFill/>
            <a:ln w="9525">
              <a:noFill/>
              <a:miter lim="800000"/>
              <a:headEnd/>
              <a:tailEnd/>
            </a:ln>
          </p:spPr>
        </p:pic>
        <p:sp>
          <p:nvSpPr>
            <p:cNvPr id="29" name="Oval 13"/>
            <p:cNvSpPr>
              <a:spLocks noChangeArrowheads="1"/>
            </p:cNvSpPr>
            <p:nvPr/>
          </p:nvSpPr>
          <p:spPr bwMode="auto">
            <a:xfrm>
              <a:off x="8261828" y="3044391"/>
              <a:ext cx="354496" cy="489724"/>
            </a:xfrm>
            <a:prstGeom prst="ellipse">
              <a:avLst/>
            </a:prstGeom>
            <a:noFill/>
            <a:ln w="25400" algn="ctr">
              <a:solidFill>
                <a:schemeClr val="folHlink"/>
              </a:solidFill>
              <a:round/>
              <a:headEnd/>
              <a:tailEnd/>
            </a:ln>
          </p:spPr>
          <p:txBody>
            <a:bodyPr anchor="ctr">
              <a:spAutoFit/>
            </a:bodyPr>
            <a:lstStyle/>
            <a:p>
              <a:endParaRPr lang="en-US" sz="1350"/>
            </a:p>
          </p:txBody>
        </p:sp>
        <p:sp>
          <p:nvSpPr>
            <p:cNvPr id="30" name="Text Box 16"/>
            <p:cNvSpPr txBox="1">
              <a:spLocks noChangeArrowheads="1"/>
            </p:cNvSpPr>
            <p:nvPr/>
          </p:nvSpPr>
          <p:spPr bwMode="auto">
            <a:xfrm>
              <a:off x="9169669" y="2310380"/>
              <a:ext cx="884053" cy="482210"/>
            </a:xfrm>
            <a:prstGeom prst="rect">
              <a:avLst/>
            </a:prstGeom>
            <a:noFill/>
            <a:ln w="9525" algn="ctr">
              <a:noFill/>
              <a:miter lim="800000"/>
              <a:headEnd/>
              <a:tailEnd/>
            </a:ln>
          </p:spPr>
          <p:txBody>
            <a:bodyPr wrap="none">
              <a:spAutoFit/>
            </a:bodyPr>
            <a:lstStyle/>
            <a:p>
              <a:r>
                <a:rPr lang="en-US" sz="1050"/>
                <a:t>IP 1</a:t>
              </a:r>
            </a:p>
            <a:p>
              <a:r>
                <a:rPr lang="en-US" sz="1050"/>
                <a:t>Custom 1</a:t>
              </a:r>
            </a:p>
          </p:txBody>
        </p:sp>
        <p:sp>
          <p:nvSpPr>
            <p:cNvPr id="31" name="Text Box 17"/>
            <p:cNvSpPr txBox="1">
              <a:spLocks noChangeArrowheads="1"/>
            </p:cNvSpPr>
            <p:nvPr/>
          </p:nvSpPr>
          <p:spPr bwMode="auto">
            <a:xfrm>
              <a:off x="9169669" y="2917726"/>
              <a:ext cx="884053" cy="669737"/>
            </a:xfrm>
            <a:prstGeom prst="rect">
              <a:avLst/>
            </a:prstGeom>
            <a:noFill/>
            <a:ln w="9525" algn="ctr">
              <a:noFill/>
              <a:miter lim="800000"/>
              <a:headEnd/>
              <a:tailEnd/>
            </a:ln>
          </p:spPr>
          <p:txBody>
            <a:bodyPr wrap="none">
              <a:spAutoFit/>
            </a:bodyPr>
            <a:lstStyle/>
            <a:p>
              <a:r>
                <a:rPr lang="en-US" sz="1050"/>
                <a:t>IP 2</a:t>
              </a:r>
            </a:p>
            <a:p>
              <a:r>
                <a:rPr lang="en-US" sz="1050"/>
                <a:t>IP 3</a:t>
              </a:r>
            </a:p>
            <a:p>
              <a:r>
                <a:rPr lang="en-US" sz="1050"/>
                <a:t>Custom 2</a:t>
              </a:r>
            </a:p>
          </p:txBody>
        </p:sp>
        <p:sp>
          <p:nvSpPr>
            <p:cNvPr id="32" name="Text Box 21"/>
            <p:cNvSpPr txBox="1">
              <a:spLocks noChangeArrowheads="1"/>
            </p:cNvSpPr>
            <p:nvPr/>
          </p:nvSpPr>
          <p:spPr bwMode="auto">
            <a:xfrm>
              <a:off x="7819358" y="1346685"/>
              <a:ext cx="2459225" cy="589368"/>
            </a:xfrm>
            <a:prstGeom prst="rect">
              <a:avLst/>
            </a:prstGeom>
            <a:noFill/>
            <a:ln w="9525" algn="ctr">
              <a:noFill/>
              <a:miter lim="800000"/>
              <a:headEnd/>
              <a:tailEnd/>
            </a:ln>
          </p:spPr>
          <p:txBody>
            <a:bodyPr>
              <a:spAutoFit/>
            </a:bodyPr>
            <a:lstStyle/>
            <a:p>
              <a:pPr algn="ctr"/>
              <a:r>
                <a:rPr lang="en-US" sz="1350" b="1">
                  <a:solidFill>
                    <a:schemeClr val="tx2"/>
                  </a:solidFill>
                </a:rPr>
                <a:t>Connect custom IP and systems</a:t>
              </a:r>
            </a:p>
          </p:txBody>
        </p:sp>
        <p:pic>
          <p:nvPicPr>
            <p:cNvPr id="33" name="Picture 1"/>
            <p:cNvPicPr>
              <a:picLocks noChangeAspect="1" noChangeArrowheads="1"/>
            </p:cNvPicPr>
            <p:nvPr/>
          </p:nvPicPr>
          <p:blipFill>
            <a:blip r:embed="rId7"/>
            <a:srcRect/>
            <a:stretch>
              <a:fillRect/>
            </a:stretch>
          </p:blipFill>
          <p:spPr bwMode="auto">
            <a:xfrm>
              <a:off x="8161560" y="3051875"/>
              <a:ext cx="119619" cy="101187"/>
            </a:xfrm>
            <a:prstGeom prst="rect">
              <a:avLst/>
            </a:prstGeom>
            <a:noFill/>
            <a:ln w="9525">
              <a:noFill/>
              <a:miter lim="800000"/>
              <a:headEnd/>
              <a:tailEnd/>
            </a:ln>
          </p:spPr>
        </p:pic>
        <p:pic>
          <p:nvPicPr>
            <p:cNvPr id="34" name="Picture 1"/>
            <p:cNvPicPr>
              <a:picLocks noChangeAspect="1" noChangeArrowheads="1"/>
            </p:cNvPicPr>
            <p:nvPr/>
          </p:nvPicPr>
          <p:blipFill>
            <a:blip r:embed="rId7"/>
            <a:srcRect/>
            <a:stretch>
              <a:fillRect/>
            </a:stretch>
          </p:blipFill>
          <p:spPr bwMode="auto">
            <a:xfrm>
              <a:off x="8389951" y="3259933"/>
              <a:ext cx="119619" cy="101187"/>
            </a:xfrm>
            <a:prstGeom prst="rect">
              <a:avLst/>
            </a:prstGeom>
            <a:noFill/>
            <a:ln w="9525">
              <a:noFill/>
              <a:miter lim="800000"/>
              <a:headEnd/>
              <a:tailEnd/>
            </a:ln>
          </p:spPr>
        </p:pic>
        <p:pic>
          <p:nvPicPr>
            <p:cNvPr id="35" name="Picture 3" descr="http://www.clipart.clipartist.net/openclipart/clipart/computer/mouse_pointer_wolfram_es_01_xxl.png"/>
            <p:cNvPicPr>
              <a:picLocks noChangeAspect="1" noChangeArrowheads="1"/>
            </p:cNvPicPr>
            <p:nvPr/>
          </p:nvPicPr>
          <p:blipFill>
            <a:blip r:embed="rId8"/>
            <a:srcRect/>
            <a:stretch>
              <a:fillRect/>
            </a:stretch>
          </p:blipFill>
          <p:spPr bwMode="auto">
            <a:xfrm>
              <a:off x="8433680" y="3289284"/>
              <a:ext cx="442601" cy="570892"/>
            </a:xfrm>
            <a:prstGeom prst="rect">
              <a:avLst/>
            </a:prstGeom>
            <a:noFill/>
          </p:spPr>
        </p:pic>
        <p:sp>
          <p:nvSpPr>
            <p:cNvPr id="36" name="AutoShape 50"/>
            <p:cNvSpPr>
              <a:spLocks noChangeArrowheads="1"/>
            </p:cNvSpPr>
            <p:nvPr/>
          </p:nvSpPr>
          <p:spPr bwMode="auto">
            <a:xfrm rot="16200000">
              <a:off x="6130306" y="2204577"/>
              <a:ext cx="2614865" cy="691811"/>
            </a:xfrm>
            <a:prstGeom prst="triangle">
              <a:avLst>
                <a:gd name="adj" fmla="val 50000"/>
              </a:avLst>
            </a:prstGeom>
            <a:solidFill>
              <a:srgbClr val="00B0F0">
                <a:alpha val="60000"/>
              </a:srgbClr>
            </a:solidFill>
            <a:ln w="9525" algn="ctr">
              <a:noFill/>
              <a:miter lim="800000"/>
              <a:headEnd/>
              <a:tailEnd/>
            </a:ln>
            <a:effectLst/>
          </p:spPr>
          <p:txBody>
            <a:bodyPr wrap="square" anchor="ctr">
              <a:spAutoFit/>
            </a:bodyPr>
            <a:lstStyle/>
            <a:p>
              <a:endParaRPr lang="en-US" sz="1350"/>
            </a:p>
          </p:txBody>
        </p:sp>
        <p:sp>
          <p:nvSpPr>
            <p:cNvPr id="37" name="Text Box 6"/>
            <p:cNvSpPr txBox="1">
              <a:spLocks noChangeArrowheads="1"/>
            </p:cNvSpPr>
            <p:nvPr/>
          </p:nvSpPr>
          <p:spPr bwMode="auto">
            <a:xfrm>
              <a:off x="8015427" y="4073109"/>
              <a:ext cx="1965933" cy="589368"/>
            </a:xfrm>
            <a:prstGeom prst="rect">
              <a:avLst/>
            </a:prstGeom>
            <a:noFill/>
            <a:ln w="9525" algn="ctr">
              <a:noFill/>
              <a:miter lim="800000"/>
              <a:headEnd/>
              <a:tailEnd/>
            </a:ln>
          </p:spPr>
          <p:txBody>
            <a:bodyPr wrap="square">
              <a:spAutoFit/>
            </a:bodyPr>
            <a:lstStyle/>
            <a:p>
              <a:pPr algn="ctr"/>
              <a:r>
                <a:rPr lang="en-US" sz="1350" i="1">
                  <a:solidFill>
                    <a:srgbClr val="00318A"/>
                  </a:solidFill>
                  <a:latin typeface="Arial Black" pitchFamily="34" charset="0"/>
                </a:rPr>
                <a:t>Simplify integration</a:t>
              </a:r>
            </a:p>
          </p:txBody>
        </p:sp>
        <p:sp>
          <p:nvSpPr>
            <p:cNvPr id="38" name="Text Box 6"/>
            <p:cNvSpPr txBox="1">
              <a:spLocks noChangeArrowheads="1"/>
            </p:cNvSpPr>
            <p:nvPr/>
          </p:nvSpPr>
          <p:spPr bwMode="auto">
            <a:xfrm>
              <a:off x="1658775" y="4068303"/>
              <a:ext cx="2710839" cy="589368"/>
            </a:xfrm>
            <a:prstGeom prst="rect">
              <a:avLst/>
            </a:prstGeom>
            <a:noFill/>
            <a:ln w="9525" algn="ctr">
              <a:noFill/>
              <a:miter lim="800000"/>
              <a:headEnd/>
              <a:tailEnd/>
            </a:ln>
          </p:spPr>
          <p:txBody>
            <a:bodyPr wrap="square">
              <a:spAutoFit/>
            </a:bodyPr>
            <a:lstStyle/>
            <a:p>
              <a:pPr algn="ctr"/>
              <a:r>
                <a:rPr lang="en-US" sz="1350" i="1">
                  <a:solidFill>
                    <a:srgbClr val="00318A"/>
                  </a:solidFill>
                  <a:latin typeface="Arial Black" pitchFamily="34" charset="0"/>
                </a:rPr>
                <a:t>Accelerate development</a:t>
              </a:r>
            </a:p>
          </p:txBody>
        </p:sp>
        <p:sp>
          <p:nvSpPr>
            <p:cNvPr id="39" name="Down Arrow 38"/>
            <p:cNvSpPr/>
            <p:nvPr/>
          </p:nvSpPr>
          <p:spPr bwMode="auto">
            <a:xfrm>
              <a:off x="5596414" y="3208423"/>
              <a:ext cx="724176" cy="1002443"/>
            </a:xfrm>
            <a:prstGeom prst="downArrow">
              <a:avLst/>
            </a:prstGeom>
            <a:solidFill>
              <a:srgbClr val="00B0F0">
                <a:alpha val="60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350">
                <a:latin typeface="Arial" pitchFamily="34" charset="0"/>
              </a:endParaRPr>
            </a:p>
          </p:txBody>
        </p:sp>
        <p:sp>
          <p:nvSpPr>
            <p:cNvPr id="40" name="Flowchart: Multidocument 39"/>
            <p:cNvSpPr/>
            <p:nvPr/>
          </p:nvSpPr>
          <p:spPr bwMode="auto">
            <a:xfrm>
              <a:off x="5535514" y="4251606"/>
              <a:ext cx="810227" cy="1076445"/>
            </a:xfrm>
            <a:prstGeom prst="flowChartMultidocument">
              <a:avLst/>
            </a:prstGeom>
            <a:solidFill>
              <a:srgbClr val="C0C0C0"/>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r>
                <a:rPr lang="en-US" sz="1350">
                  <a:latin typeface="Arial" pitchFamily="34" charset="0"/>
                </a:rPr>
                <a:t>HDL</a:t>
              </a:r>
            </a:p>
          </p:txBody>
        </p:sp>
        <p:sp>
          <p:nvSpPr>
            <p:cNvPr id="41" name="Oval 40"/>
            <p:cNvSpPr/>
            <p:nvPr/>
          </p:nvSpPr>
          <p:spPr bwMode="auto">
            <a:xfrm>
              <a:off x="8391958" y="3235689"/>
              <a:ext cx="114300" cy="1143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350">
                <a:latin typeface="Arial" pitchFamily="34" charset="0"/>
              </a:endParaRPr>
            </a:p>
          </p:txBody>
        </p:sp>
        <p:sp>
          <p:nvSpPr>
            <p:cNvPr id="42" name="Rectangle 10"/>
            <p:cNvSpPr>
              <a:spLocks noChangeArrowheads="1"/>
            </p:cNvSpPr>
            <p:nvPr/>
          </p:nvSpPr>
          <p:spPr bwMode="auto">
            <a:xfrm>
              <a:off x="7813425" y="2366696"/>
              <a:ext cx="2456259" cy="348263"/>
            </a:xfrm>
            <a:prstGeom prst="rect">
              <a:avLst/>
            </a:prstGeom>
            <a:noFill/>
            <a:ln w="9525" algn="ctr">
              <a:solidFill>
                <a:srgbClr val="00B0F0"/>
              </a:solidFill>
              <a:miter lim="800000"/>
              <a:headEnd/>
              <a:tailEnd/>
            </a:ln>
          </p:spPr>
          <p:txBody>
            <a:bodyPr anchor="ctr">
              <a:spAutoFit/>
            </a:bodyPr>
            <a:lstStyle/>
            <a:p>
              <a:endParaRPr lang="en-US" sz="1350"/>
            </a:p>
          </p:txBody>
        </p:sp>
        <p:sp>
          <p:nvSpPr>
            <p:cNvPr id="43" name="Rectangle 3"/>
            <p:cNvSpPr txBox="1">
              <a:spLocks noChangeArrowheads="1"/>
            </p:cNvSpPr>
            <p:nvPr/>
          </p:nvSpPr>
          <p:spPr bwMode="auto">
            <a:xfrm>
              <a:off x="1967908" y="2023794"/>
              <a:ext cx="2212206" cy="1850162"/>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noAutofit/>
            </a:bodyPr>
            <a:lstStyle/>
            <a:p>
              <a:pPr marL="173831" indent="-173831" defTabSz="685800" fontAlgn="base">
                <a:spcBef>
                  <a:spcPct val="0"/>
                </a:spcBef>
                <a:buClr>
                  <a:srgbClr val="003399"/>
                </a:buClr>
                <a:buSzPct val="75000"/>
                <a:buFont typeface="Wingdings" pitchFamily="2" charset="2"/>
                <a:buChar char="n"/>
                <a:defRPr/>
              </a:pPr>
              <a:r>
                <a:rPr lang="en-US" sz="1200" i="1"/>
                <a:t>Interface protocols</a:t>
              </a:r>
            </a:p>
            <a:p>
              <a:pPr marL="173831" indent="-173831" defTabSz="685800" fontAlgn="base">
                <a:spcBef>
                  <a:spcPct val="0"/>
                </a:spcBef>
                <a:buClr>
                  <a:srgbClr val="003399"/>
                </a:buClr>
                <a:buSzPct val="75000"/>
                <a:buFont typeface="Wingdings" pitchFamily="2" charset="2"/>
                <a:buChar char="n"/>
                <a:defRPr/>
              </a:pPr>
              <a:r>
                <a:rPr lang="en-US" sz="1200" i="1"/>
                <a:t>Memory</a:t>
              </a:r>
            </a:p>
            <a:p>
              <a:pPr marL="173831" indent="-173831" defTabSz="685800" fontAlgn="base">
                <a:spcBef>
                  <a:spcPct val="0"/>
                </a:spcBef>
                <a:buClr>
                  <a:srgbClr val="003399"/>
                </a:buClr>
                <a:buSzPct val="75000"/>
                <a:buFont typeface="Wingdings" pitchFamily="2" charset="2"/>
                <a:buChar char="n"/>
                <a:defRPr/>
              </a:pPr>
              <a:r>
                <a:rPr lang="en-US" sz="1200" i="1"/>
                <a:t>DSP</a:t>
              </a:r>
            </a:p>
            <a:p>
              <a:pPr marL="173831" indent="-173831" defTabSz="685800" fontAlgn="base">
                <a:spcBef>
                  <a:spcPct val="0"/>
                </a:spcBef>
                <a:buClr>
                  <a:srgbClr val="003399"/>
                </a:buClr>
                <a:buSzPct val="75000"/>
                <a:buFont typeface="Wingdings" pitchFamily="2" charset="2"/>
                <a:buChar char="n"/>
                <a:defRPr/>
              </a:pPr>
              <a:r>
                <a:rPr lang="en-US" sz="1200" i="1"/>
                <a:t>Embedded</a:t>
              </a:r>
            </a:p>
            <a:p>
              <a:pPr marL="173831" indent="-173831" defTabSz="685800" fontAlgn="base">
                <a:spcBef>
                  <a:spcPct val="0"/>
                </a:spcBef>
                <a:buClr>
                  <a:srgbClr val="003399"/>
                </a:buClr>
                <a:buSzPct val="75000"/>
                <a:buFont typeface="Wingdings" pitchFamily="2" charset="2"/>
                <a:buChar char="n"/>
                <a:defRPr/>
              </a:pPr>
              <a:r>
                <a:rPr lang="en-US" sz="1200" i="1"/>
                <a:t>Bridges</a:t>
              </a:r>
            </a:p>
            <a:p>
              <a:pPr marL="173831" indent="-173831" defTabSz="685800" fontAlgn="base">
                <a:spcBef>
                  <a:spcPct val="0"/>
                </a:spcBef>
                <a:buClr>
                  <a:srgbClr val="003399"/>
                </a:buClr>
                <a:buSzPct val="75000"/>
                <a:buFont typeface="Wingdings" pitchFamily="2" charset="2"/>
                <a:buChar char="n"/>
                <a:defRPr/>
              </a:pPr>
              <a:r>
                <a:rPr lang="en-US" sz="1200" i="1"/>
                <a:t>PLL</a:t>
              </a:r>
            </a:p>
            <a:p>
              <a:pPr marL="173831" indent="-173831" defTabSz="685800" fontAlgn="base">
                <a:spcBef>
                  <a:spcPct val="0"/>
                </a:spcBef>
                <a:buClr>
                  <a:srgbClr val="003399"/>
                </a:buClr>
                <a:buSzPct val="75000"/>
                <a:buFont typeface="Wingdings" pitchFamily="2" charset="2"/>
                <a:buChar char="n"/>
                <a:defRPr/>
              </a:pPr>
              <a:r>
                <a:rPr lang="en-US" sz="1200" b="1" i="1"/>
                <a:t>Custom systems</a:t>
              </a:r>
            </a:p>
          </p:txBody>
        </p:sp>
      </p:grpSp>
      <p:sp>
        <p:nvSpPr>
          <p:cNvPr id="44" name="Rectangle 43"/>
          <p:cNvSpPr/>
          <p:nvPr/>
        </p:nvSpPr>
        <p:spPr>
          <a:xfrm>
            <a:off x="1331654" y="4191146"/>
            <a:ext cx="6530448" cy="392415"/>
          </a:xfrm>
          <a:prstGeom prst="rect">
            <a:avLst/>
          </a:prstGeom>
        </p:spPr>
        <p:txBody>
          <a:bodyPr wrap="square">
            <a:spAutoFit/>
          </a:bodyPr>
          <a:lstStyle/>
          <a:p>
            <a:pPr algn="ctr"/>
            <a:r>
              <a:rPr lang="en-US" sz="1950" i="1">
                <a:solidFill>
                  <a:srgbClr val="00B0F0"/>
                </a:solidFill>
                <a:latin typeface="Arial Black" pitchFamily="34" charset="0"/>
              </a:rPr>
              <a:t>Automate error-prone integration tasks</a:t>
            </a:r>
            <a:endParaRPr lang="en-US" sz="1950">
              <a:solidFill>
                <a:srgbClr val="00B0F0"/>
              </a:solidFill>
            </a:endParaRPr>
          </a:p>
        </p:txBody>
      </p:sp>
    </p:spTree>
    <p:custDataLst>
      <p:tags r:id="rId1"/>
    </p:custDataLst>
    <p:extLst>
      <p:ext uri="{BB962C8B-B14F-4D97-AF65-F5344CB8AC3E}">
        <p14:creationId xmlns:p14="http://schemas.microsoft.com/office/powerpoint/2010/main" val="814202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084E4D-4A97-4899-A774-DB4C4CEFA16A}"/>
              </a:ext>
            </a:extLst>
          </p:cNvPr>
          <p:cNvSpPr/>
          <p:nvPr/>
        </p:nvSpPr>
        <p:spPr>
          <a:xfrm>
            <a:off x="680235" y="1671988"/>
            <a:ext cx="2002971" cy="1828799"/>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2DB86B-C117-40F3-8124-4783961CA2B3}"/>
              </a:ext>
            </a:extLst>
          </p:cNvPr>
          <p:cNvSpPr>
            <a:spLocks noGrp="1"/>
          </p:cNvSpPr>
          <p:nvPr>
            <p:ph type="sldNum" sz="quarter" idx="12"/>
          </p:nvPr>
        </p:nvSpPr>
        <p:spPr/>
        <p:txBody>
          <a:bodyPr/>
          <a:lstStyle/>
          <a:p>
            <a:fld id="{61AD8334-317D-47D3-B8B9-1371DB49C3D7}" type="slidenum">
              <a:rPr lang="en-US" smtClean="0"/>
              <a:t>51</a:t>
            </a:fld>
            <a:endParaRPr lang="en-US"/>
          </a:p>
        </p:txBody>
      </p:sp>
      <p:sp>
        <p:nvSpPr>
          <p:cNvPr id="5" name="Rectangle 4">
            <a:extLst>
              <a:ext uri="{FF2B5EF4-FFF2-40B4-BE49-F238E27FC236}">
                <a16:creationId xmlns:a16="http://schemas.microsoft.com/office/drawing/2014/main" id="{4F47722D-F701-4F2E-9E50-4F050AB12BA3}"/>
              </a:ext>
            </a:extLst>
          </p:cNvPr>
          <p:cNvSpPr/>
          <p:nvPr/>
        </p:nvSpPr>
        <p:spPr>
          <a:xfrm>
            <a:off x="-56745" y="828454"/>
            <a:ext cx="3200400" cy="2819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C3D9F-9907-48ED-B431-0D8A67ED5DD5}"/>
              </a:ext>
            </a:extLst>
          </p:cNvPr>
          <p:cNvSpPr/>
          <p:nvPr/>
        </p:nvSpPr>
        <p:spPr>
          <a:xfrm>
            <a:off x="1027001" y="2017286"/>
            <a:ext cx="1314449" cy="12001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HLS</a:t>
            </a:r>
          </a:p>
        </p:txBody>
      </p:sp>
      <p:sp>
        <p:nvSpPr>
          <p:cNvPr id="8" name="TextBox 7">
            <a:extLst>
              <a:ext uri="{FF2B5EF4-FFF2-40B4-BE49-F238E27FC236}">
                <a16:creationId xmlns:a16="http://schemas.microsoft.com/office/drawing/2014/main" id="{0DF4DB3E-66C6-434D-9789-FE384AD89BD7}"/>
              </a:ext>
            </a:extLst>
          </p:cNvPr>
          <p:cNvSpPr txBox="1"/>
          <p:nvPr/>
        </p:nvSpPr>
        <p:spPr>
          <a:xfrm>
            <a:off x="794698" y="1747393"/>
            <a:ext cx="1888507" cy="169277"/>
          </a:xfrm>
          <a:prstGeom prst="rect">
            <a:avLst/>
          </a:prstGeom>
          <a:noFill/>
        </p:spPr>
        <p:txBody>
          <a:bodyPr vert="horz" wrap="square" lIns="0" tIns="0" rIns="0" bIns="0" rtlCol="0">
            <a:spAutoFit/>
          </a:bodyPr>
          <a:lstStyle/>
          <a:p>
            <a:r>
              <a:rPr lang="en-US" sz="1100" dirty="0">
                <a:solidFill>
                  <a:srgbClr val="003C71"/>
                </a:solidFill>
              </a:rPr>
              <a:t>C++ based testbench (main)</a:t>
            </a:r>
          </a:p>
        </p:txBody>
      </p:sp>
      <p:sp>
        <p:nvSpPr>
          <p:cNvPr id="9" name="Rectangle 8">
            <a:extLst>
              <a:ext uri="{FF2B5EF4-FFF2-40B4-BE49-F238E27FC236}">
                <a16:creationId xmlns:a16="http://schemas.microsoft.com/office/drawing/2014/main" id="{C735184A-A6A0-4717-BDE6-19CF5D22FA36}"/>
              </a:ext>
            </a:extLst>
          </p:cNvPr>
          <p:cNvSpPr/>
          <p:nvPr/>
        </p:nvSpPr>
        <p:spPr>
          <a:xfrm>
            <a:off x="3512109" y="1648046"/>
            <a:ext cx="2119782" cy="184740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FBCE07-B471-41C7-AA23-E01F7975172A}"/>
              </a:ext>
            </a:extLst>
          </p:cNvPr>
          <p:cNvSpPr/>
          <p:nvPr/>
        </p:nvSpPr>
        <p:spPr>
          <a:xfrm>
            <a:off x="3407048" y="837758"/>
            <a:ext cx="3200400" cy="2819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E52F20-541C-4B1C-AB96-B45892A4A215}"/>
              </a:ext>
            </a:extLst>
          </p:cNvPr>
          <p:cNvSpPr/>
          <p:nvPr/>
        </p:nvSpPr>
        <p:spPr>
          <a:xfrm>
            <a:off x="3971571" y="2028587"/>
            <a:ext cx="1296230" cy="11835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RTL</a:t>
            </a:r>
          </a:p>
        </p:txBody>
      </p:sp>
      <p:sp>
        <p:nvSpPr>
          <p:cNvPr id="12" name="TextBox 11">
            <a:extLst>
              <a:ext uri="{FF2B5EF4-FFF2-40B4-BE49-F238E27FC236}">
                <a16:creationId xmlns:a16="http://schemas.microsoft.com/office/drawing/2014/main" id="{33241457-88C9-4B95-A86D-ACE1AE927AF0}"/>
              </a:ext>
            </a:extLst>
          </p:cNvPr>
          <p:cNvSpPr txBox="1"/>
          <p:nvPr/>
        </p:nvSpPr>
        <p:spPr>
          <a:xfrm>
            <a:off x="3757124" y="1768310"/>
            <a:ext cx="1776127" cy="169277"/>
          </a:xfrm>
          <a:prstGeom prst="rect">
            <a:avLst/>
          </a:prstGeom>
          <a:noFill/>
        </p:spPr>
        <p:txBody>
          <a:bodyPr vert="horz" wrap="none" lIns="0" tIns="0" rIns="0" bIns="0" rtlCol="0">
            <a:spAutoFit/>
          </a:bodyPr>
          <a:lstStyle/>
          <a:p>
            <a:r>
              <a:rPr lang="en-US" sz="1100" dirty="0">
                <a:solidFill>
                  <a:srgbClr val="003C71"/>
                </a:solidFill>
              </a:rPr>
              <a:t>C++ based testbench (main)</a:t>
            </a:r>
          </a:p>
        </p:txBody>
      </p:sp>
      <p:sp>
        <p:nvSpPr>
          <p:cNvPr id="13" name="Rectangle 12">
            <a:extLst>
              <a:ext uri="{FF2B5EF4-FFF2-40B4-BE49-F238E27FC236}">
                <a16:creationId xmlns:a16="http://schemas.microsoft.com/office/drawing/2014/main" id="{4C9373DF-7891-4B1E-95B4-D8E9CC7667EE}"/>
              </a:ext>
            </a:extLst>
          </p:cNvPr>
          <p:cNvSpPr/>
          <p:nvPr/>
        </p:nvSpPr>
        <p:spPr>
          <a:xfrm>
            <a:off x="6503808" y="1648046"/>
            <a:ext cx="1898783" cy="184740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38E9FD-3A63-4257-8FC2-91DDBDF3A695}"/>
              </a:ext>
            </a:extLst>
          </p:cNvPr>
          <p:cNvSpPr/>
          <p:nvPr/>
        </p:nvSpPr>
        <p:spPr>
          <a:xfrm>
            <a:off x="6836466" y="828454"/>
            <a:ext cx="3200400" cy="2819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4AB0107-14F8-4F5C-BB25-31C3FE52DEFB}"/>
              </a:ext>
            </a:extLst>
          </p:cNvPr>
          <p:cNvSpPr/>
          <p:nvPr/>
        </p:nvSpPr>
        <p:spPr>
          <a:xfrm>
            <a:off x="6783746" y="1937587"/>
            <a:ext cx="1355452" cy="12375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Avalon </a:t>
            </a:r>
            <a:r>
              <a:rPr lang="en-US" dirty="0" err="1"/>
              <a:t>Nios</a:t>
            </a:r>
            <a:r>
              <a:rPr lang="en-US" dirty="0"/>
              <a:t> based system</a:t>
            </a:r>
          </a:p>
        </p:txBody>
      </p:sp>
      <p:sp>
        <p:nvSpPr>
          <p:cNvPr id="16" name="TextBox 15">
            <a:extLst>
              <a:ext uri="{FF2B5EF4-FFF2-40B4-BE49-F238E27FC236}">
                <a16:creationId xmlns:a16="http://schemas.microsoft.com/office/drawing/2014/main" id="{520EAB33-76BE-4CC5-9594-4DDC56BF362D}"/>
              </a:ext>
            </a:extLst>
          </p:cNvPr>
          <p:cNvSpPr txBox="1"/>
          <p:nvPr/>
        </p:nvSpPr>
        <p:spPr>
          <a:xfrm>
            <a:off x="6583585" y="1696263"/>
            <a:ext cx="1748877" cy="169277"/>
          </a:xfrm>
          <a:prstGeom prst="rect">
            <a:avLst/>
          </a:prstGeom>
          <a:noFill/>
        </p:spPr>
        <p:txBody>
          <a:bodyPr vert="horz" wrap="none" lIns="0" tIns="0" rIns="0" bIns="0" rtlCol="0">
            <a:spAutoFit/>
          </a:bodyPr>
          <a:lstStyle/>
          <a:p>
            <a:r>
              <a:rPr lang="en-US" sz="1100" dirty="0" err="1">
                <a:solidFill>
                  <a:srgbClr val="003C71"/>
                </a:solidFill>
              </a:rPr>
              <a:t>Nios</a:t>
            </a:r>
            <a:r>
              <a:rPr lang="en-US" sz="1100" dirty="0">
                <a:solidFill>
                  <a:srgbClr val="003C71"/>
                </a:solidFill>
              </a:rPr>
              <a:t> C code running on HW</a:t>
            </a:r>
          </a:p>
        </p:txBody>
      </p:sp>
      <p:sp>
        <p:nvSpPr>
          <p:cNvPr id="17" name="Rectangle 2">
            <a:extLst>
              <a:ext uri="{FF2B5EF4-FFF2-40B4-BE49-F238E27FC236}">
                <a16:creationId xmlns:a16="http://schemas.microsoft.com/office/drawing/2014/main" id="{43711445-2EAF-4161-8363-0D2E0F6ECC2E}"/>
              </a:ext>
            </a:extLst>
          </p:cNvPr>
          <p:cNvSpPr>
            <a:spLocks noGrp="1" noChangeArrowheads="1"/>
          </p:cNvSpPr>
          <p:nvPr>
            <p:ph type="title"/>
          </p:nvPr>
        </p:nvSpPr>
        <p:spPr>
          <a:xfrm>
            <a:off x="340670" y="226826"/>
            <a:ext cx="8229600" cy="483574"/>
          </a:xfrm>
        </p:spPr>
        <p:txBody>
          <a:bodyPr/>
          <a:lstStyle/>
          <a:p>
            <a:pPr eaLnBrk="1" hangingPunct="1"/>
            <a:r>
              <a:rPr lang="en-US" sz="2100" dirty="0"/>
              <a:t>Verification: HLS code, RTL, hardware</a:t>
            </a:r>
          </a:p>
        </p:txBody>
      </p:sp>
    </p:spTree>
    <p:extLst>
      <p:ext uri="{BB962C8B-B14F-4D97-AF65-F5344CB8AC3E}">
        <p14:creationId xmlns:p14="http://schemas.microsoft.com/office/powerpoint/2010/main" val="3900007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EC33-C732-4080-AB71-013132E699C4}"/>
              </a:ext>
            </a:extLst>
          </p:cNvPr>
          <p:cNvSpPr>
            <a:spLocks noGrp="1"/>
          </p:cNvSpPr>
          <p:nvPr>
            <p:ph type="title"/>
          </p:nvPr>
        </p:nvSpPr>
        <p:spPr/>
        <p:txBody>
          <a:bodyPr/>
          <a:lstStyle/>
          <a:p>
            <a:r>
              <a:rPr lang="en-US" dirty="0"/>
              <a:t>Overall Flow – HLS Lab</a:t>
            </a:r>
          </a:p>
        </p:txBody>
      </p:sp>
      <p:sp>
        <p:nvSpPr>
          <p:cNvPr id="3" name="Slide Number Placeholder 2">
            <a:extLst>
              <a:ext uri="{FF2B5EF4-FFF2-40B4-BE49-F238E27FC236}">
                <a16:creationId xmlns:a16="http://schemas.microsoft.com/office/drawing/2014/main" id="{09A5303B-2ECC-4BD9-83F6-004EE15153B6}"/>
              </a:ext>
            </a:extLst>
          </p:cNvPr>
          <p:cNvSpPr>
            <a:spLocks noGrp="1"/>
          </p:cNvSpPr>
          <p:nvPr>
            <p:ph type="sldNum" sz="quarter" idx="10"/>
          </p:nvPr>
        </p:nvSpPr>
        <p:spPr/>
        <p:txBody>
          <a:bodyPr/>
          <a:lstStyle/>
          <a:p>
            <a:pPr>
              <a:defRPr/>
            </a:pPr>
            <a:fld id="{29BD3633-7A79-4899-981C-57CF7336BC8A}" type="slidenum">
              <a:rPr lang="en-US" smtClean="0">
                <a:solidFill>
                  <a:prstClr val="white"/>
                </a:solidFill>
              </a:rPr>
              <a:pPr>
                <a:defRPr/>
              </a:pPr>
              <a:t>52</a:t>
            </a:fld>
            <a:endParaRPr lang="en-US" dirty="0">
              <a:solidFill>
                <a:prstClr val="white"/>
              </a:solidFill>
            </a:endParaRPr>
          </a:p>
        </p:txBody>
      </p:sp>
      <p:pic>
        <p:nvPicPr>
          <p:cNvPr id="5" name="Picture 4">
            <a:extLst>
              <a:ext uri="{FF2B5EF4-FFF2-40B4-BE49-F238E27FC236}">
                <a16:creationId xmlns:a16="http://schemas.microsoft.com/office/drawing/2014/main" id="{E4D82262-1B12-434D-8601-226156113446}"/>
              </a:ext>
            </a:extLst>
          </p:cNvPr>
          <p:cNvPicPr>
            <a:picLocks noChangeAspect="1"/>
          </p:cNvPicPr>
          <p:nvPr/>
        </p:nvPicPr>
        <p:blipFill>
          <a:blip r:embed="rId3"/>
          <a:stretch>
            <a:fillRect/>
          </a:stretch>
        </p:blipFill>
        <p:spPr>
          <a:xfrm>
            <a:off x="4570828" y="0"/>
            <a:ext cx="4422154" cy="4552950"/>
          </a:xfrm>
          <a:prstGeom prst="rect">
            <a:avLst/>
          </a:prstGeom>
        </p:spPr>
      </p:pic>
      <p:sp>
        <p:nvSpPr>
          <p:cNvPr id="6" name="Rectangle 5">
            <a:extLst>
              <a:ext uri="{FF2B5EF4-FFF2-40B4-BE49-F238E27FC236}">
                <a16:creationId xmlns:a16="http://schemas.microsoft.com/office/drawing/2014/main" id="{8662A62E-5D94-428A-9AE1-DBC3BA4BC354}"/>
              </a:ext>
            </a:extLst>
          </p:cNvPr>
          <p:cNvSpPr/>
          <p:nvPr/>
        </p:nvSpPr>
        <p:spPr>
          <a:xfrm>
            <a:off x="814322" y="875769"/>
            <a:ext cx="1014478" cy="381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i++ (emulation)</a:t>
            </a:r>
          </a:p>
        </p:txBody>
      </p:sp>
      <p:sp>
        <p:nvSpPr>
          <p:cNvPr id="7" name="Rectangle 6">
            <a:extLst>
              <a:ext uri="{FF2B5EF4-FFF2-40B4-BE49-F238E27FC236}">
                <a16:creationId xmlns:a16="http://schemas.microsoft.com/office/drawing/2014/main" id="{F6F86000-3C66-45C4-910D-1C03B2C057B2}"/>
              </a:ext>
            </a:extLst>
          </p:cNvPr>
          <p:cNvSpPr/>
          <p:nvPr/>
        </p:nvSpPr>
        <p:spPr>
          <a:xfrm>
            <a:off x="814322" y="1435839"/>
            <a:ext cx="1014478" cy="381000"/>
          </a:xfrm>
          <a:prstGeom prst="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i++ (compilation)</a:t>
            </a:r>
          </a:p>
        </p:txBody>
      </p:sp>
      <p:sp>
        <p:nvSpPr>
          <p:cNvPr id="8" name="Rectangle 7">
            <a:extLst>
              <a:ext uri="{FF2B5EF4-FFF2-40B4-BE49-F238E27FC236}">
                <a16:creationId xmlns:a16="http://schemas.microsoft.com/office/drawing/2014/main" id="{D578D6BD-C2F9-4C0A-B35B-19A82B488887}"/>
              </a:ext>
            </a:extLst>
          </p:cNvPr>
          <p:cNvSpPr/>
          <p:nvPr/>
        </p:nvSpPr>
        <p:spPr>
          <a:xfrm>
            <a:off x="814322" y="2029370"/>
            <a:ext cx="1014478" cy="38100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Modelsim</a:t>
            </a:r>
            <a:endParaRPr lang="en-US" sz="1000" dirty="0"/>
          </a:p>
          <a:p>
            <a:pPr algn="ctr"/>
            <a:r>
              <a:rPr lang="en-US" sz="1000" dirty="0"/>
              <a:t>(simulation)</a:t>
            </a:r>
          </a:p>
        </p:txBody>
      </p:sp>
      <p:sp>
        <p:nvSpPr>
          <p:cNvPr id="9" name="Rectangle 8">
            <a:extLst>
              <a:ext uri="{FF2B5EF4-FFF2-40B4-BE49-F238E27FC236}">
                <a16:creationId xmlns:a16="http://schemas.microsoft.com/office/drawing/2014/main" id="{8A8E6CE2-3874-47B3-81BA-9ADD97A6C005}"/>
              </a:ext>
            </a:extLst>
          </p:cNvPr>
          <p:cNvSpPr/>
          <p:nvPr/>
        </p:nvSpPr>
        <p:spPr>
          <a:xfrm>
            <a:off x="814322" y="2618308"/>
            <a:ext cx="1014478" cy="381000"/>
          </a:xfrm>
          <a:prstGeom prst="rect">
            <a:avLst/>
          </a:prstGeom>
          <a:solidFill>
            <a:schemeClr val="accent1">
              <a:lumMod val="75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Quartus</a:t>
            </a:r>
          </a:p>
          <a:p>
            <a:pPr algn="ctr"/>
            <a:r>
              <a:rPr lang="en-US" sz="800" dirty="0"/>
              <a:t>Platform Designer</a:t>
            </a:r>
          </a:p>
        </p:txBody>
      </p:sp>
      <p:sp>
        <p:nvSpPr>
          <p:cNvPr id="10" name="Rectangle 9">
            <a:extLst>
              <a:ext uri="{FF2B5EF4-FFF2-40B4-BE49-F238E27FC236}">
                <a16:creationId xmlns:a16="http://schemas.microsoft.com/office/drawing/2014/main" id="{B6771A0B-7BEA-4797-8C31-9755F176A011}"/>
              </a:ext>
            </a:extLst>
          </p:cNvPr>
          <p:cNvSpPr/>
          <p:nvPr/>
        </p:nvSpPr>
        <p:spPr>
          <a:xfrm>
            <a:off x="814322" y="3189807"/>
            <a:ext cx="1014478" cy="381000"/>
          </a:xfrm>
          <a:prstGeom prst="rect">
            <a:avLst/>
          </a:prstGeom>
          <a:solidFill>
            <a:schemeClr val="accent1">
              <a:lumMod val="75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Quartus</a:t>
            </a:r>
          </a:p>
          <a:p>
            <a:pPr algn="ctr"/>
            <a:r>
              <a:rPr lang="en-US" sz="800" dirty="0"/>
              <a:t>Synthesis/Fitter/</a:t>
            </a:r>
          </a:p>
          <a:p>
            <a:pPr algn="ctr"/>
            <a:r>
              <a:rPr lang="en-US" sz="800" dirty="0"/>
              <a:t>Assembler</a:t>
            </a:r>
          </a:p>
        </p:txBody>
      </p:sp>
      <p:sp>
        <p:nvSpPr>
          <p:cNvPr id="11" name="Rectangle 10">
            <a:extLst>
              <a:ext uri="{FF2B5EF4-FFF2-40B4-BE49-F238E27FC236}">
                <a16:creationId xmlns:a16="http://schemas.microsoft.com/office/drawing/2014/main" id="{CCB56DBC-753F-48A8-81BF-F467412241F6}"/>
              </a:ext>
            </a:extLst>
          </p:cNvPr>
          <p:cNvSpPr/>
          <p:nvPr/>
        </p:nvSpPr>
        <p:spPr>
          <a:xfrm>
            <a:off x="819897" y="3790950"/>
            <a:ext cx="1014478" cy="381000"/>
          </a:xfrm>
          <a:prstGeom prst="rect">
            <a:avLst/>
          </a:prstGeom>
          <a:solidFill>
            <a:schemeClr val="accent1">
              <a:lumMod val="75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Quartus</a:t>
            </a:r>
          </a:p>
          <a:p>
            <a:pPr algn="ctr"/>
            <a:r>
              <a:rPr lang="en-US" sz="800" dirty="0"/>
              <a:t>Programmer</a:t>
            </a:r>
          </a:p>
        </p:txBody>
      </p:sp>
      <p:sp>
        <p:nvSpPr>
          <p:cNvPr id="12" name="Rectangle 11">
            <a:extLst>
              <a:ext uri="{FF2B5EF4-FFF2-40B4-BE49-F238E27FC236}">
                <a16:creationId xmlns:a16="http://schemas.microsoft.com/office/drawing/2014/main" id="{4C91836C-F83E-4E72-8BDE-387665D7CCBD}"/>
              </a:ext>
            </a:extLst>
          </p:cNvPr>
          <p:cNvSpPr/>
          <p:nvPr/>
        </p:nvSpPr>
        <p:spPr>
          <a:xfrm>
            <a:off x="2362200" y="1435839"/>
            <a:ext cx="1014478" cy="381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Eclipse</a:t>
            </a:r>
          </a:p>
          <a:p>
            <a:pPr algn="ctr"/>
            <a:r>
              <a:rPr lang="en-US" sz="800" dirty="0">
                <a:solidFill>
                  <a:schemeClr val="tx1"/>
                </a:solidFill>
              </a:rPr>
              <a:t>C Compiler</a:t>
            </a:r>
          </a:p>
        </p:txBody>
      </p:sp>
      <p:sp>
        <p:nvSpPr>
          <p:cNvPr id="13" name="Rectangle 12">
            <a:extLst>
              <a:ext uri="{FF2B5EF4-FFF2-40B4-BE49-F238E27FC236}">
                <a16:creationId xmlns:a16="http://schemas.microsoft.com/office/drawing/2014/main" id="{8854810B-672D-4682-AC9D-EDB29E325D90}"/>
              </a:ext>
            </a:extLst>
          </p:cNvPr>
          <p:cNvSpPr/>
          <p:nvPr/>
        </p:nvSpPr>
        <p:spPr>
          <a:xfrm>
            <a:off x="2362200" y="2029370"/>
            <a:ext cx="1014478" cy="3810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Eclipse</a:t>
            </a:r>
          </a:p>
          <a:p>
            <a:pPr algn="ctr"/>
            <a:r>
              <a:rPr lang="en-US" sz="800" dirty="0">
                <a:solidFill>
                  <a:schemeClr val="tx1"/>
                </a:solidFill>
              </a:rPr>
              <a:t>Download ELF</a:t>
            </a:r>
          </a:p>
        </p:txBody>
      </p:sp>
      <p:cxnSp>
        <p:nvCxnSpPr>
          <p:cNvPr id="15" name="Straight Arrow Connector 14">
            <a:extLst>
              <a:ext uri="{FF2B5EF4-FFF2-40B4-BE49-F238E27FC236}">
                <a16:creationId xmlns:a16="http://schemas.microsoft.com/office/drawing/2014/main" id="{F4659EC5-7D11-456E-A95C-0B352BBEA712}"/>
              </a:ext>
            </a:extLst>
          </p:cNvPr>
          <p:cNvCxnSpPr>
            <a:stCxn id="6" idx="2"/>
            <a:endCxn id="7" idx="0"/>
          </p:cNvCxnSpPr>
          <p:nvPr/>
        </p:nvCxnSpPr>
        <p:spPr>
          <a:xfrm>
            <a:off x="1321561" y="1256769"/>
            <a:ext cx="0" cy="17907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A4A259F-255C-444A-AD1F-8C5ACDF458B0}"/>
              </a:ext>
            </a:extLst>
          </p:cNvPr>
          <p:cNvCxnSpPr>
            <a:cxnSpLocks/>
            <a:endCxn id="8" idx="0"/>
          </p:cNvCxnSpPr>
          <p:nvPr/>
        </p:nvCxnSpPr>
        <p:spPr>
          <a:xfrm>
            <a:off x="1321561" y="1816839"/>
            <a:ext cx="0" cy="2125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19DD49F-76C3-4491-9AB9-67F1128254B9}"/>
              </a:ext>
            </a:extLst>
          </p:cNvPr>
          <p:cNvCxnSpPr>
            <a:cxnSpLocks/>
          </p:cNvCxnSpPr>
          <p:nvPr/>
        </p:nvCxnSpPr>
        <p:spPr>
          <a:xfrm>
            <a:off x="1321561" y="2410370"/>
            <a:ext cx="0" cy="2125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F047741-58E7-4D8F-AB3B-05B11F87C021}"/>
              </a:ext>
            </a:extLst>
          </p:cNvPr>
          <p:cNvCxnSpPr>
            <a:cxnSpLocks/>
          </p:cNvCxnSpPr>
          <p:nvPr/>
        </p:nvCxnSpPr>
        <p:spPr>
          <a:xfrm>
            <a:off x="1321561" y="3003901"/>
            <a:ext cx="0" cy="2125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174EF41-8936-4AA7-B989-BCEEBE282B3D}"/>
              </a:ext>
            </a:extLst>
          </p:cNvPr>
          <p:cNvCxnSpPr>
            <a:cxnSpLocks/>
          </p:cNvCxnSpPr>
          <p:nvPr/>
        </p:nvCxnSpPr>
        <p:spPr>
          <a:xfrm>
            <a:off x="1321561" y="3578419"/>
            <a:ext cx="0" cy="2125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05856B0E-07DF-4D90-B6AB-A79245B0F201}"/>
              </a:ext>
            </a:extLst>
          </p:cNvPr>
          <p:cNvCxnSpPr>
            <a:stCxn id="11" idx="2"/>
            <a:endCxn id="12" idx="0"/>
          </p:cNvCxnSpPr>
          <p:nvPr/>
        </p:nvCxnSpPr>
        <p:spPr>
          <a:xfrm rot="5400000" flipH="1" flipV="1">
            <a:off x="730231" y="2032743"/>
            <a:ext cx="2736111" cy="1542303"/>
          </a:xfrm>
          <a:prstGeom prst="bentConnector5">
            <a:avLst>
              <a:gd name="adj1" fmla="val -8355"/>
              <a:gd name="adj2" fmla="val 50000"/>
              <a:gd name="adj3" fmla="val 108355"/>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A5884AA-28E8-4743-AB54-37778794707D}"/>
              </a:ext>
            </a:extLst>
          </p:cNvPr>
          <p:cNvCxnSpPr>
            <a:cxnSpLocks/>
          </p:cNvCxnSpPr>
          <p:nvPr/>
        </p:nvCxnSpPr>
        <p:spPr>
          <a:xfrm>
            <a:off x="2869438" y="1809750"/>
            <a:ext cx="0" cy="21253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EA5A77AD-2AB8-40EF-AB0F-BD96292FF215}"/>
              </a:ext>
            </a:extLst>
          </p:cNvPr>
          <p:cNvPicPr>
            <a:picLocks noChangeAspect="1"/>
          </p:cNvPicPr>
          <p:nvPr/>
        </p:nvPicPr>
        <p:blipFill>
          <a:blip r:embed="rId4"/>
          <a:stretch>
            <a:fillRect/>
          </a:stretch>
        </p:blipFill>
        <p:spPr>
          <a:xfrm>
            <a:off x="2209800" y="2694686"/>
            <a:ext cx="2129968" cy="1371241"/>
          </a:xfrm>
          <a:prstGeom prst="rect">
            <a:avLst/>
          </a:prstGeom>
        </p:spPr>
      </p:pic>
      <p:cxnSp>
        <p:nvCxnSpPr>
          <p:cNvPr id="25" name="Straight Arrow Connector 24">
            <a:extLst>
              <a:ext uri="{FF2B5EF4-FFF2-40B4-BE49-F238E27FC236}">
                <a16:creationId xmlns:a16="http://schemas.microsoft.com/office/drawing/2014/main" id="{8DB9D7F8-BE22-4770-BE17-121216352ABE}"/>
              </a:ext>
            </a:extLst>
          </p:cNvPr>
          <p:cNvCxnSpPr>
            <a:cxnSpLocks/>
          </p:cNvCxnSpPr>
          <p:nvPr/>
        </p:nvCxnSpPr>
        <p:spPr>
          <a:xfrm>
            <a:off x="2869438" y="2398525"/>
            <a:ext cx="0" cy="405369"/>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693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F05EFF-5ED2-4679-B5E1-BE92EF64E8A6}"/>
              </a:ext>
            </a:extLst>
          </p:cNvPr>
          <p:cNvSpPr>
            <a:spLocks noGrp="1"/>
          </p:cNvSpPr>
          <p:nvPr>
            <p:ph type="sldNum" sz="quarter" idx="12"/>
          </p:nvPr>
        </p:nvSpPr>
        <p:spPr/>
        <p:txBody>
          <a:bodyPr/>
          <a:lstStyle/>
          <a:p>
            <a:fld id="{EE2556C5-CE8C-6547-B838-EA80C61A4AF7}" type="slidenum">
              <a:rPr lang="en-US" smtClean="0"/>
              <a:pPr/>
              <a:t>6</a:t>
            </a:fld>
            <a:endParaRPr lang="en-US" dirty="0"/>
          </a:p>
        </p:txBody>
      </p:sp>
      <p:sp>
        <p:nvSpPr>
          <p:cNvPr id="3" name="Title 2">
            <a:extLst>
              <a:ext uri="{FF2B5EF4-FFF2-40B4-BE49-F238E27FC236}">
                <a16:creationId xmlns:a16="http://schemas.microsoft.com/office/drawing/2014/main" id="{23FBC55F-06FA-4CC2-9CC2-2EB5B21D0933}"/>
              </a:ext>
            </a:extLst>
          </p:cNvPr>
          <p:cNvSpPr>
            <a:spLocks noGrp="1"/>
          </p:cNvSpPr>
          <p:nvPr>
            <p:ph type="title"/>
          </p:nvPr>
        </p:nvSpPr>
        <p:spPr>
          <a:xfrm>
            <a:off x="455613" y="181864"/>
            <a:ext cx="8229600" cy="868680"/>
          </a:xfrm>
        </p:spPr>
        <p:txBody>
          <a:bodyPr/>
          <a:lstStyle/>
          <a:p>
            <a:r>
              <a:rPr lang="en-US" dirty="0"/>
              <a:t>Common High Performance Computing Workloads</a:t>
            </a:r>
          </a:p>
        </p:txBody>
      </p:sp>
      <p:pic>
        <p:nvPicPr>
          <p:cNvPr id="6" name="Picture 5">
            <a:extLst>
              <a:ext uri="{FF2B5EF4-FFF2-40B4-BE49-F238E27FC236}">
                <a16:creationId xmlns:a16="http://schemas.microsoft.com/office/drawing/2014/main" id="{66159977-8710-4F45-BC56-AB40AC21364E}"/>
              </a:ext>
            </a:extLst>
          </p:cNvPr>
          <p:cNvPicPr>
            <a:picLocks/>
          </p:cNvPicPr>
          <p:nvPr/>
        </p:nvPicPr>
        <p:blipFill>
          <a:blip r:embed="rId4">
            <a:extLst>
              <a:ext uri="{28A0092B-C50C-407E-A947-70E740481C1C}">
                <a14:useLocalDpi xmlns:a14="http://schemas.microsoft.com/office/drawing/2010/main"/>
              </a:ext>
            </a:extLst>
          </a:blip>
          <a:stretch>
            <a:fillRect/>
          </a:stretch>
        </p:blipFill>
        <p:spPr>
          <a:xfrm>
            <a:off x="464537" y="803392"/>
            <a:ext cx="1821191" cy="1341164"/>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sp>
        <p:nvSpPr>
          <p:cNvPr id="7" name="TextBox 6">
            <a:extLst>
              <a:ext uri="{FF2B5EF4-FFF2-40B4-BE49-F238E27FC236}">
                <a16:creationId xmlns:a16="http://schemas.microsoft.com/office/drawing/2014/main" id="{661E2666-8E1F-468E-A0E4-B68BB9A9F89F}"/>
              </a:ext>
            </a:extLst>
          </p:cNvPr>
          <p:cNvSpPr txBox="1"/>
          <p:nvPr/>
        </p:nvSpPr>
        <p:spPr>
          <a:xfrm>
            <a:off x="464537" y="2135498"/>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p>
            <a:pPr algn="ct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Astrophysics</a:t>
            </a:r>
          </a:p>
        </p:txBody>
      </p:sp>
      <p:sp>
        <p:nvSpPr>
          <p:cNvPr id="8" name="TextBox 7">
            <a:extLst>
              <a:ext uri="{FF2B5EF4-FFF2-40B4-BE49-F238E27FC236}">
                <a16:creationId xmlns:a16="http://schemas.microsoft.com/office/drawing/2014/main" id="{72A46D51-C9D2-4333-85AB-61CC5155BF78}"/>
              </a:ext>
            </a:extLst>
          </p:cNvPr>
          <p:cNvSpPr txBox="1"/>
          <p:nvPr/>
        </p:nvSpPr>
        <p:spPr>
          <a:xfrm>
            <a:off x="6858276" y="2135498"/>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Molecular Dynamics*</a:t>
            </a:r>
          </a:p>
        </p:txBody>
      </p:sp>
      <p:sp>
        <p:nvSpPr>
          <p:cNvPr id="9" name="TextBox 8">
            <a:extLst>
              <a:ext uri="{FF2B5EF4-FFF2-40B4-BE49-F238E27FC236}">
                <a16:creationId xmlns:a16="http://schemas.microsoft.com/office/drawing/2014/main" id="{3C056E41-9B85-411F-9AC3-12297CBC69C9}"/>
              </a:ext>
            </a:extLst>
          </p:cNvPr>
          <p:cNvSpPr txBox="1"/>
          <p:nvPr/>
        </p:nvSpPr>
        <p:spPr>
          <a:xfrm>
            <a:off x="464537" y="4131395"/>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Big Data Analytics</a:t>
            </a:r>
          </a:p>
        </p:txBody>
      </p:sp>
      <p:sp>
        <p:nvSpPr>
          <p:cNvPr id="10" name="TextBox 9">
            <a:extLst>
              <a:ext uri="{FF2B5EF4-FFF2-40B4-BE49-F238E27FC236}">
                <a16:creationId xmlns:a16="http://schemas.microsoft.com/office/drawing/2014/main" id="{098BCC60-085C-477C-9657-A33B9FDB02EF}"/>
              </a:ext>
            </a:extLst>
          </p:cNvPr>
          <p:cNvSpPr txBox="1"/>
          <p:nvPr/>
        </p:nvSpPr>
        <p:spPr>
          <a:xfrm>
            <a:off x="6858276" y="4122337"/>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Cyber Security</a:t>
            </a:r>
          </a:p>
        </p:txBody>
      </p:sp>
      <p:sp>
        <p:nvSpPr>
          <p:cNvPr id="11" name="TextBox 10">
            <a:extLst>
              <a:ext uri="{FF2B5EF4-FFF2-40B4-BE49-F238E27FC236}">
                <a16:creationId xmlns:a16="http://schemas.microsoft.com/office/drawing/2014/main" id="{07DACD23-11A5-4364-A683-29D35AD2D69F}"/>
              </a:ext>
            </a:extLst>
          </p:cNvPr>
          <p:cNvSpPr txBox="1"/>
          <p:nvPr/>
        </p:nvSpPr>
        <p:spPr>
          <a:xfrm>
            <a:off x="2595783" y="4131395"/>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Financial</a:t>
            </a:r>
          </a:p>
        </p:txBody>
      </p:sp>
      <p:sp>
        <p:nvSpPr>
          <p:cNvPr id="12" name="TextBox 11">
            <a:extLst>
              <a:ext uri="{FF2B5EF4-FFF2-40B4-BE49-F238E27FC236}">
                <a16:creationId xmlns:a16="http://schemas.microsoft.com/office/drawing/2014/main" id="{F1721E88-6FF4-4A04-9F84-F41B206A245F}"/>
              </a:ext>
            </a:extLst>
          </p:cNvPr>
          <p:cNvSpPr txBox="1"/>
          <p:nvPr/>
        </p:nvSpPr>
        <p:spPr>
          <a:xfrm>
            <a:off x="2595783" y="2135498"/>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endPar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endParaRPr>
          </a:p>
        </p:txBody>
      </p:sp>
      <p:sp>
        <p:nvSpPr>
          <p:cNvPr id="13" name="TextBox 12">
            <a:extLst>
              <a:ext uri="{FF2B5EF4-FFF2-40B4-BE49-F238E27FC236}">
                <a16:creationId xmlns:a16="http://schemas.microsoft.com/office/drawing/2014/main" id="{293C4527-B720-4E70-BBE8-C689B02076AB}"/>
              </a:ext>
            </a:extLst>
          </p:cNvPr>
          <p:cNvSpPr txBox="1"/>
          <p:nvPr/>
        </p:nvSpPr>
        <p:spPr>
          <a:xfrm>
            <a:off x="4727029" y="2135498"/>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Artificial Intelligence</a:t>
            </a:r>
          </a:p>
        </p:txBody>
      </p:sp>
      <p:pic>
        <p:nvPicPr>
          <p:cNvPr id="14" name="Picture 13">
            <a:extLst>
              <a:ext uri="{FF2B5EF4-FFF2-40B4-BE49-F238E27FC236}">
                <a16:creationId xmlns:a16="http://schemas.microsoft.com/office/drawing/2014/main" id="{1E4BCBF0-9374-4561-ADBA-C0FFB53A07D8}"/>
              </a:ext>
            </a:extLst>
          </p:cNvPr>
          <p:cNvPicPr>
            <a:picLocks/>
          </p:cNvPicPr>
          <p:nvPr/>
        </p:nvPicPr>
        <p:blipFill>
          <a:blip r:embed="rId5">
            <a:extLst>
              <a:ext uri="{28A0092B-C50C-407E-A947-70E740481C1C}">
                <a14:useLocalDpi xmlns:a14="http://schemas.microsoft.com/office/drawing/2010/main"/>
              </a:ext>
            </a:extLst>
          </a:blip>
          <a:stretch>
            <a:fillRect/>
          </a:stretch>
        </p:blipFill>
        <p:spPr>
          <a:xfrm>
            <a:off x="4727029" y="2787074"/>
            <a:ext cx="1821191" cy="1335263"/>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sp>
        <p:nvSpPr>
          <p:cNvPr id="15" name="TextBox 14">
            <a:extLst>
              <a:ext uri="{FF2B5EF4-FFF2-40B4-BE49-F238E27FC236}">
                <a16:creationId xmlns:a16="http://schemas.microsoft.com/office/drawing/2014/main" id="{D4E876D0-1908-4B00-B52D-D8A36F2DB45B}"/>
              </a:ext>
            </a:extLst>
          </p:cNvPr>
          <p:cNvSpPr txBox="1"/>
          <p:nvPr/>
        </p:nvSpPr>
        <p:spPr>
          <a:xfrm>
            <a:off x="4727029" y="4131395"/>
            <a:ext cx="1821191" cy="414398"/>
          </a:xfrm>
          <a:prstGeom prst="rect">
            <a:avLst/>
          </a:prstGeom>
          <a:solidFill>
            <a:srgbClr val="002060"/>
          </a:solidFill>
          <a:effectLst>
            <a:outerShdw blurRad="50800" dist="38100" dir="2700000" algn="tl" rotWithShape="0">
              <a:prstClr val="black">
                <a:alpha val="40000"/>
              </a:prstClr>
            </a:outerShdw>
          </a:effectLst>
        </p:spPr>
        <p:txBody>
          <a:bodyPr wrap="square" rtlCol="0" anchor="ctr">
            <a:noAutofit/>
          </a:bodyPr>
          <a:lstStyle>
            <a:defPPr>
              <a:defRPr lang="en-US"/>
            </a:defPPr>
            <a:lvl1pPr algn="ctr">
              <a:defRPr>
                <a:solidFill>
                  <a:schemeClr val="bg1"/>
                </a:solidFill>
                <a:latin typeface="Intel Clear Light" panose="020B0404020203020204" pitchFamily="34" charset="0"/>
                <a:cs typeface="Neo Sans Intel"/>
              </a:defRPr>
            </a:lvl1pPr>
          </a:lstStyle>
          <a:p>
            <a:pPr defTabSz="457189" fontAlgn="base">
              <a:spcBef>
                <a:spcPct val="0"/>
              </a:spcBef>
              <a:spcAft>
                <a:spcPct val="0"/>
              </a:spcAft>
            </a:pPr>
            <a:r>
              <a:rPr lang="de-DE"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Weather &amp; CLimate</a:t>
            </a:r>
            <a:endPar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endParaRPr>
          </a:p>
        </p:txBody>
      </p:sp>
      <p:pic>
        <p:nvPicPr>
          <p:cNvPr id="16" name="Picture 15">
            <a:extLst>
              <a:ext uri="{FF2B5EF4-FFF2-40B4-BE49-F238E27FC236}">
                <a16:creationId xmlns:a16="http://schemas.microsoft.com/office/drawing/2014/main" id="{B322EE8F-D08D-4CDB-9D3B-959B189536AD}"/>
              </a:ext>
            </a:extLst>
          </p:cNvPr>
          <p:cNvPicPr>
            <a:picLocks noChangeAspect="1"/>
          </p:cNvPicPr>
          <p:nvPr/>
        </p:nvPicPr>
        <p:blipFill>
          <a:blip r:embed="rId6"/>
          <a:stretch>
            <a:fillRect/>
          </a:stretch>
        </p:blipFill>
        <p:spPr>
          <a:xfrm>
            <a:off x="2595782" y="2787075"/>
            <a:ext cx="1821190" cy="1344320"/>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pic>
        <p:nvPicPr>
          <p:cNvPr id="17" name="Picture 16">
            <a:extLst>
              <a:ext uri="{FF2B5EF4-FFF2-40B4-BE49-F238E27FC236}">
                <a16:creationId xmlns:a16="http://schemas.microsoft.com/office/drawing/2014/main" id="{55C37D00-8078-4DF1-B759-14A80C664E7D}"/>
              </a:ext>
            </a:extLst>
          </p:cNvPr>
          <p:cNvPicPr>
            <a:picLocks noChangeAspect="1"/>
          </p:cNvPicPr>
          <p:nvPr/>
        </p:nvPicPr>
        <p:blipFill>
          <a:blip r:embed="rId7"/>
          <a:stretch>
            <a:fillRect/>
          </a:stretch>
        </p:blipFill>
        <p:spPr>
          <a:xfrm>
            <a:off x="6858275" y="2787075"/>
            <a:ext cx="1821188" cy="1351179"/>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pic>
        <p:nvPicPr>
          <p:cNvPr id="18" name="Picture 17">
            <a:extLst>
              <a:ext uri="{FF2B5EF4-FFF2-40B4-BE49-F238E27FC236}">
                <a16:creationId xmlns:a16="http://schemas.microsoft.com/office/drawing/2014/main" id="{BCC759CA-4E43-498E-9C28-C50C83F6C4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7029" y="803392"/>
            <a:ext cx="1821191" cy="1341164"/>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pic>
        <p:nvPicPr>
          <p:cNvPr id="19" name="Picture 18">
            <a:extLst>
              <a:ext uri="{FF2B5EF4-FFF2-40B4-BE49-F238E27FC236}">
                <a16:creationId xmlns:a16="http://schemas.microsoft.com/office/drawing/2014/main" id="{EC7A1FB9-9D36-4221-AA37-C1C2D5C1C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5781" y="800236"/>
            <a:ext cx="1821190" cy="1344320"/>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pic>
        <p:nvPicPr>
          <p:cNvPr id="20" name="Picture 19">
            <a:extLst>
              <a:ext uri="{FF2B5EF4-FFF2-40B4-BE49-F238E27FC236}">
                <a16:creationId xmlns:a16="http://schemas.microsoft.com/office/drawing/2014/main" id="{F18D9FDD-A20E-4B58-B3FF-C7EB0075BA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4532" y="2793935"/>
            <a:ext cx="1821190" cy="1344320"/>
          </a:xfrm>
          <a:prstGeom prst="rect">
            <a:avLst/>
          </a:prstGeom>
          <a:ln w="6350">
            <a:solidFill>
              <a:schemeClr val="tx1">
                <a:lumMod val="85000"/>
                <a:lumOff val="15000"/>
              </a:schemeClr>
            </a:solidFill>
          </a:ln>
          <a:effectLst>
            <a:outerShdw blurRad="431800" dist="38100" dir="2700000" algn="tl" rotWithShape="0">
              <a:prstClr val="black">
                <a:alpha val="84000"/>
              </a:prstClr>
            </a:outerShdw>
          </a:effectLst>
        </p:spPr>
      </p:pic>
      <p:pic>
        <p:nvPicPr>
          <p:cNvPr id="24" name="Picture 23">
            <a:extLst>
              <a:ext uri="{FF2B5EF4-FFF2-40B4-BE49-F238E27FC236}">
                <a16:creationId xmlns:a16="http://schemas.microsoft.com/office/drawing/2014/main" id="{7E6D1245-4246-4853-A2BD-95E6756432C2}"/>
              </a:ext>
            </a:extLst>
          </p:cNvPr>
          <p:cNvPicPr>
            <a:picLocks noChangeAspect="1"/>
          </p:cNvPicPr>
          <p:nvPr/>
        </p:nvPicPr>
        <p:blipFill>
          <a:blip r:embed="rId11"/>
          <a:stretch>
            <a:fillRect/>
          </a:stretch>
        </p:blipFill>
        <p:spPr>
          <a:xfrm>
            <a:off x="6835312" y="800236"/>
            <a:ext cx="1854531" cy="1335262"/>
          </a:xfrm>
          <a:prstGeom prst="rect">
            <a:avLst/>
          </a:prstGeom>
        </p:spPr>
      </p:pic>
      <p:sp>
        <p:nvSpPr>
          <p:cNvPr id="25" name="Rectangle 24">
            <a:hlinkClick r:id="rId12"/>
            <a:extLst>
              <a:ext uri="{FF2B5EF4-FFF2-40B4-BE49-F238E27FC236}">
                <a16:creationId xmlns:a16="http://schemas.microsoft.com/office/drawing/2014/main" id="{7F610F97-2F4A-4A6D-8860-1D58F86DF141}"/>
              </a:ext>
            </a:extLst>
          </p:cNvPr>
          <p:cNvSpPr/>
          <p:nvPr/>
        </p:nvSpPr>
        <p:spPr>
          <a:xfrm>
            <a:off x="361949" y="4594346"/>
            <a:ext cx="6896101" cy="215444"/>
          </a:xfrm>
          <a:prstGeom prst="rect">
            <a:avLst/>
          </a:prstGeom>
        </p:spPr>
        <p:txBody>
          <a:bodyPr wrap="square">
            <a:spAutoFit/>
          </a:bodyPr>
          <a:lstStyle/>
          <a:p>
            <a:r>
              <a:rPr lang="en-US" sz="800" dirty="0"/>
              <a:t>* Source: </a:t>
            </a:r>
            <a:r>
              <a:rPr lang="en-US" sz="800" dirty="0">
                <a:hlinkClick r:id="rId12"/>
              </a:rPr>
              <a:t>https://comp-physics-lincoln.org/2013/01/17/molecular-dynamics-simulations-of-amphiphilic-macromolecules-at-interfaces/</a:t>
            </a:r>
            <a:endParaRPr lang="en-US" sz="800" dirty="0"/>
          </a:p>
        </p:txBody>
      </p:sp>
      <p:sp>
        <p:nvSpPr>
          <p:cNvPr id="26" name="Rectangle 25">
            <a:extLst>
              <a:ext uri="{FF2B5EF4-FFF2-40B4-BE49-F238E27FC236}">
                <a16:creationId xmlns:a16="http://schemas.microsoft.com/office/drawing/2014/main" id="{1DA9528D-D072-45E5-92DA-5E8077409823}"/>
              </a:ext>
            </a:extLst>
          </p:cNvPr>
          <p:cNvSpPr/>
          <p:nvPr/>
        </p:nvSpPr>
        <p:spPr>
          <a:xfrm>
            <a:off x="2567657" y="2153747"/>
            <a:ext cx="1877437" cy="369332"/>
          </a:xfrm>
          <a:prstGeom prst="rect">
            <a:avLst/>
          </a:prstGeom>
        </p:spPr>
        <p:txBody>
          <a:bodyPr wrap="none">
            <a:spAutoFit/>
          </a:bodyPr>
          <a:lstStyle/>
          <a:p>
            <a:pPr defTabSz="457189" fontAlgn="base">
              <a:spcBef>
                <a:spcPct val="0"/>
              </a:spcBef>
              <a:spcAft>
                <a:spcPct val="0"/>
              </a:spcAft>
            </a:pPr>
            <a:r>
              <a:rPr lang="en-US" dirty="0">
                <a:solidFill>
                  <a:srgbClr val="FFFFFF"/>
                </a:solidFill>
                <a:effectLst>
                  <a:outerShdw blurRad="330200" dist="38100" dir="2700000" algn="tl" rotWithShape="0">
                    <a:prstClr val="black">
                      <a:alpha val="87000"/>
                    </a:prstClr>
                  </a:outerShdw>
                </a:effectLst>
                <a:latin typeface="Intel Clear Pro" panose="020B0604020202020204" charset="0"/>
                <a:ea typeface="Intel Clear Pro" panose="020B0604020202020204" charset="0"/>
                <a:cs typeface="Intel Clear Pro" panose="020B0604020202020204" charset="0"/>
              </a:rPr>
              <a:t>Genomics / Bio-Informatics</a:t>
            </a:r>
          </a:p>
        </p:txBody>
      </p:sp>
    </p:spTree>
    <p:custDataLst>
      <p:tags r:id="rId1"/>
    </p:custDataLst>
    <p:extLst>
      <p:ext uri="{BB962C8B-B14F-4D97-AF65-F5344CB8AC3E}">
        <p14:creationId xmlns:p14="http://schemas.microsoft.com/office/powerpoint/2010/main" val="368098033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29BD3633-7A79-4899-981C-57CF7336BC8A}" type="slidenum">
              <a:rPr lang="en-US" smtClean="0"/>
              <a:pPr>
                <a:defRPr/>
              </a:pPr>
              <a:t>7</a:t>
            </a:fld>
            <a:endParaRPr lang="en-US" dirty="0"/>
          </a:p>
        </p:txBody>
      </p:sp>
      <p:pic>
        <p:nvPicPr>
          <p:cNvPr id="1026" name="Picture 2"/>
          <p:cNvPicPr>
            <a:picLocks noGrp="1" noChangeAspect="1" noChangeArrowheads="1"/>
          </p:cNvPicPr>
          <p:nvPr>
            <p:ph sz="quarter" idx="4294967295"/>
          </p:nvPr>
        </p:nvPicPr>
        <p:blipFill rotWithShape="1">
          <a:blip r:embed="rId4" cstate="print">
            <a:extLst>
              <a:ext uri="{28A0092B-C50C-407E-A947-70E740481C1C}">
                <a14:useLocalDpi xmlns:a14="http://schemas.microsoft.com/office/drawing/2010/main"/>
              </a:ext>
            </a:extLst>
          </a:blip>
          <a:srcRect b="7960"/>
          <a:stretch/>
        </p:blipFill>
        <p:spPr bwMode="auto">
          <a:xfrm>
            <a:off x="65569" y="54984"/>
            <a:ext cx="8624168" cy="43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147103" y="702034"/>
            <a:ext cx="1931328" cy="507831"/>
          </a:xfrm>
          <a:prstGeom prst="rect">
            <a:avLst/>
          </a:prstGeom>
          <a:noFill/>
        </p:spPr>
        <p:txBody>
          <a:bodyPr wrap="square" rtlCol="0">
            <a:spAutoFit/>
          </a:bodyPr>
          <a:lstStyle/>
          <a:p>
            <a:pPr algn="ctr"/>
            <a:r>
              <a:rPr lang="en-US" sz="1350" b="1" dirty="0">
                <a:solidFill>
                  <a:srgbClr val="FF0000"/>
                </a:solidFill>
              </a:rPr>
              <a:t>50 GFLOPS/W</a:t>
            </a:r>
          </a:p>
          <a:p>
            <a:pPr algn="ctr"/>
            <a:r>
              <a:rPr lang="en-US" sz="1350" b="1" dirty="0">
                <a:solidFill>
                  <a:srgbClr val="FF0000"/>
                </a:solidFill>
              </a:rPr>
              <a:t>~100MW</a:t>
            </a:r>
          </a:p>
        </p:txBody>
      </p:sp>
      <p:sp>
        <p:nvSpPr>
          <p:cNvPr id="4" name="Up Arrow 3"/>
          <p:cNvSpPr/>
          <p:nvPr/>
        </p:nvSpPr>
        <p:spPr bwMode="auto">
          <a:xfrm>
            <a:off x="8074140" y="1257644"/>
            <a:ext cx="386269" cy="88841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defTabSz="685595"/>
            <a:endParaRPr lang="en-US" sz="1349">
              <a:latin typeface="Arial" charset="0"/>
            </a:endParaRPr>
          </a:p>
        </p:txBody>
      </p:sp>
    </p:spTree>
    <p:custDataLst>
      <p:tags r:id="rId1"/>
    </p:custDataLst>
    <p:extLst>
      <p:ext uri="{BB962C8B-B14F-4D97-AF65-F5344CB8AC3E}">
        <p14:creationId xmlns:p14="http://schemas.microsoft.com/office/powerpoint/2010/main" val="152722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05103" y="1002595"/>
            <a:ext cx="2221906" cy="2506055"/>
          </a:xfrm>
          <a:prstGeom prst="rect">
            <a:avLst/>
          </a:prstGeom>
          <a:solidFill>
            <a:schemeClr val="bg1"/>
          </a:solidFill>
          <a:ln w="9525" cap="flat" cmpd="sng" algn="ctr">
            <a:noFill/>
            <a:prstDash val="solid"/>
            <a:round/>
            <a:headEnd type="none" w="med" len="med"/>
            <a:tailEnd type="none" w="med" len="med"/>
          </a:ln>
          <a:effectLst>
            <a:glow rad="101600">
              <a:schemeClr val="bg1">
                <a:lumMod val="75000"/>
                <a:alpha val="60000"/>
              </a:schemeClr>
            </a:glow>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400" dirty="0">
              <a:latin typeface="Arial" charset="0"/>
            </a:endParaRPr>
          </a:p>
        </p:txBody>
      </p:sp>
      <p:sp>
        <p:nvSpPr>
          <p:cNvPr id="38" name="Rectangle 37"/>
          <p:cNvSpPr/>
          <p:nvPr/>
        </p:nvSpPr>
        <p:spPr bwMode="auto">
          <a:xfrm>
            <a:off x="6708450" y="1002595"/>
            <a:ext cx="2221906" cy="2506055"/>
          </a:xfrm>
          <a:prstGeom prst="rect">
            <a:avLst/>
          </a:prstGeom>
          <a:solidFill>
            <a:schemeClr val="bg1"/>
          </a:solidFill>
          <a:ln w="9525" cap="flat" cmpd="sng" algn="ctr">
            <a:noFill/>
            <a:prstDash val="solid"/>
            <a:round/>
            <a:headEnd type="none" w="med" len="med"/>
            <a:tailEnd type="none" w="med" len="med"/>
          </a:ln>
          <a:effectLst>
            <a:glow rad="101600">
              <a:schemeClr val="bg1">
                <a:lumMod val="75000"/>
                <a:alpha val="60000"/>
              </a:schemeClr>
            </a:glow>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400" dirty="0">
              <a:solidFill>
                <a:schemeClr val="bg2"/>
              </a:solidFill>
              <a:latin typeface="Arial"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31273" y="2907980"/>
            <a:ext cx="1674813" cy="1201340"/>
          </a:xfrm>
          <a:prstGeom prst="rect">
            <a:avLst/>
          </a:prstGeom>
          <a:noFill/>
          <a:ln w="38100">
            <a:noFill/>
            <a:prstDash val="dash"/>
            <a:round/>
            <a:headEnd/>
            <a:tailEnd/>
          </a:ln>
          <a:effectLst/>
        </p:spPr>
      </p:pic>
      <p:sp>
        <p:nvSpPr>
          <p:cNvPr id="71682" name="Left-Right Arrow 41"/>
          <p:cNvSpPr>
            <a:spLocks noChangeArrowheads="1"/>
          </p:cNvSpPr>
          <p:nvPr/>
        </p:nvSpPr>
        <p:spPr bwMode="auto">
          <a:xfrm>
            <a:off x="2626544" y="3356396"/>
            <a:ext cx="1001712" cy="459581"/>
          </a:xfrm>
          <a:prstGeom prst="leftRightArrow">
            <a:avLst>
              <a:gd name="adj1" fmla="val 50000"/>
              <a:gd name="adj2" fmla="val 33005"/>
            </a:avLst>
          </a:prstGeom>
          <a:solidFill>
            <a:srgbClr val="00B0F0"/>
          </a:solidFill>
          <a:ln w="9525">
            <a:noFill/>
            <a:round/>
            <a:headEnd/>
            <a:tailEnd/>
          </a:ln>
          <a:effectLst>
            <a:outerShdw blurRad="50800" dist="38100" dir="2700000" algn="tl" rotWithShape="0">
              <a:prstClr val="black">
                <a:alpha val="40000"/>
              </a:prstClr>
            </a:outerShdw>
          </a:effectLst>
        </p:spPr>
        <p:txBody>
          <a:bodyPr lIns="68580" tIns="34290" rIns="68580" bIns="34290" anchor="ctr"/>
          <a:lstStyle/>
          <a:p>
            <a:pPr algn="ctr" eaLnBrk="0" hangingPunct="0">
              <a:defRPr/>
            </a:pPr>
            <a:r>
              <a:rPr lang="en-US" sz="1500" dirty="0">
                <a:latin typeface="Arial" pitchFamily="34" charset="0"/>
              </a:rPr>
              <a:t>I/O</a:t>
            </a:r>
          </a:p>
        </p:txBody>
      </p:sp>
      <p:sp>
        <p:nvSpPr>
          <p:cNvPr id="71683" name="Left-Right Arrow 43"/>
          <p:cNvSpPr>
            <a:spLocks noChangeArrowheads="1"/>
          </p:cNvSpPr>
          <p:nvPr/>
        </p:nvSpPr>
        <p:spPr bwMode="auto">
          <a:xfrm>
            <a:off x="5517383" y="3356396"/>
            <a:ext cx="1001713" cy="459581"/>
          </a:xfrm>
          <a:prstGeom prst="leftRightArrow">
            <a:avLst>
              <a:gd name="adj1" fmla="val 50000"/>
              <a:gd name="adj2" fmla="val 33005"/>
            </a:avLst>
          </a:prstGeom>
          <a:solidFill>
            <a:srgbClr val="00B0F0"/>
          </a:solidFill>
          <a:ln w="9525">
            <a:noFill/>
            <a:round/>
            <a:headEnd/>
            <a:tailEnd/>
          </a:ln>
          <a:effectLst>
            <a:outerShdw blurRad="50800" dist="38100" dir="2700000" algn="tl" rotWithShape="0">
              <a:prstClr val="black">
                <a:alpha val="40000"/>
              </a:prstClr>
            </a:outerShdw>
          </a:effectLst>
        </p:spPr>
        <p:txBody>
          <a:bodyPr lIns="68580" tIns="34290" rIns="68580" bIns="34290" anchor="ctr"/>
          <a:lstStyle/>
          <a:p>
            <a:pPr algn="ctr" eaLnBrk="0" hangingPunct="0">
              <a:defRPr/>
            </a:pPr>
            <a:r>
              <a:rPr lang="en-US" sz="1500" dirty="0">
                <a:latin typeface="Arial" pitchFamily="34" charset="0"/>
              </a:rPr>
              <a:t>I/O</a:t>
            </a:r>
          </a:p>
        </p:txBody>
      </p:sp>
      <p:sp>
        <p:nvSpPr>
          <p:cNvPr id="41988" name="Title 7"/>
          <p:cNvSpPr>
            <a:spLocks noGrp="1"/>
          </p:cNvSpPr>
          <p:nvPr>
            <p:ph type="title"/>
          </p:nvPr>
        </p:nvSpPr>
        <p:spPr/>
        <p:txBody>
          <a:bodyPr/>
          <a:lstStyle/>
          <a:p>
            <a:r>
              <a:rPr lang="en-US"/>
              <a:t>Challenges Scaling Systems to Higher Performance</a:t>
            </a:r>
            <a:endParaRPr lang="en-US" dirty="0"/>
          </a:p>
        </p:txBody>
      </p:sp>
      <p:sp>
        <p:nvSpPr>
          <p:cNvPr id="41990" name="Slide Number Placeholder 3"/>
          <p:cNvSpPr>
            <a:spLocks noGrp="1"/>
          </p:cNvSpPr>
          <p:nvPr>
            <p:ph type="sldNum" sz="quarter" idx="10"/>
          </p:nvPr>
        </p:nvSpPr>
        <p:spPr/>
        <p:txBody>
          <a:bodyPr/>
          <a:lstStyle/>
          <a:p>
            <a:fld id="{9D7422EC-B1ED-4EDD-9AFB-7DAE32081DA8}" type="slidenum">
              <a:rPr lang="en-US" smtClean="0"/>
              <a:pPr/>
              <a:t>8</a:t>
            </a:fld>
            <a:endParaRPr lang="en-US" dirty="0"/>
          </a:p>
        </p:txBody>
      </p:sp>
      <p:sp>
        <p:nvSpPr>
          <p:cNvPr id="67" name="Rectangle 66"/>
          <p:cNvSpPr>
            <a:spLocks noChangeArrowheads="1"/>
          </p:cNvSpPr>
          <p:nvPr/>
        </p:nvSpPr>
        <p:spPr bwMode="auto">
          <a:xfrm>
            <a:off x="3728635" y="1923911"/>
            <a:ext cx="1628775" cy="328613"/>
          </a:xfrm>
          <a:prstGeom prst="rect">
            <a:avLst/>
          </a:prstGeom>
          <a:solidFill>
            <a:srgbClr val="595959"/>
          </a:solidFill>
          <a:ln w="9525">
            <a:noFill/>
            <a:round/>
            <a:headEnd/>
            <a:tailEnd/>
          </a:ln>
          <a:effectLst>
            <a:outerShdw blurRad="50800" dist="38100" dir="2700000" algn="tl" rotWithShape="0">
              <a:prstClr val="black">
                <a:alpha val="40000"/>
              </a:prstClr>
            </a:outerShdw>
          </a:effectLst>
        </p:spPr>
        <p:txBody>
          <a:bodyPr lIns="68580" tIns="0" rIns="68580" bIns="34290" anchor="ctr"/>
          <a:lstStyle/>
          <a:p>
            <a:pPr algn="ctr" eaLnBrk="0" hangingPunct="0">
              <a:defRPr/>
            </a:pPr>
            <a:r>
              <a:rPr lang="en-US" sz="1500" dirty="0">
                <a:solidFill>
                  <a:schemeClr val="bg1"/>
                </a:solidFill>
                <a:latin typeface="Arial" pitchFamily="34" charset="0"/>
              </a:rPr>
              <a:t>Memory</a:t>
            </a:r>
          </a:p>
        </p:txBody>
      </p:sp>
      <p:sp>
        <p:nvSpPr>
          <p:cNvPr id="41995" name="TextBox 74"/>
          <p:cNvSpPr txBox="1">
            <a:spLocks noChangeArrowheads="1"/>
          </p:cNvSpPr>
          <p:nvPr/>
        </p:nvSpPr>
        <p:spPr bwMode="auto">
          <a:xfrm>
            <a:off x="6804739" y="2246438"/>
            <a:ext cx="1536318" cy="1177245"/>
          </a:xfrm>
          <a:prstGeom prst="rect">
            <a:avLst/>
          </a:prstGeom>
          <a:noFill/>
          <a:ln w="9525">
            <a:noFill/>
            <a:miter lim="800000"/>
            <a:headEnd/>
            <a:tailEnd/>
          </a:ln>
        </p:spPr>
        <p:txBody>
          <a:bodyPr wrap="none" lIns="68580" tIns="34290" rIns="68580" bIns="34290">
            <a:spAutoFit/>
          </a:bodyPr>
          <a:lstStyle/>
          <a:p>
            <a:pPr eaLnBrk="0" hangingPunct="0"/>
            <a:r>
              <a:rPr lang="en-US" b="1" dirty="0">
                <a:solidFill>
                  <a:srgbClr val="0070C0"/>
                </a:solidFill>
                <a:sym typeface="Wingdings" pitchFamily="2" charset="2"/>
              </a:rPr>
              <a:t>Result:</a:t>
            </a:r>
          </a:p>
          <a:p>
            <a:pPr eaLnBrk="0" hangingPunct="0"/>
            <a:r>
              <a:rPr lang="en-US" b="1" dirty="0">
                <a:solidFill>
                  <a:srgbClr val="FF0000"/>
                </a:solidFill>
                <a:sym typeface="Wingdings" pitchFamily="2" charset="2"/>
              </a:rPr>
              <a:t>Slow</a:t>
            </a:r>
            <a:br>
              <a:rPr lang="en-US" b="1" dirty="0">
                <a:solidFill>
                  <a:srgbClr val="FF00FF"/>
                </a:solidFill>
                <a:sym typeface="Wingdings" pitchFamily="2" charset="2"/>
              </a:rPr>
            </a:br>
            <a:r>
              <a:rPr lang="en-US" b="1" dirty="0">
                <a:solidFill>
                  <a:srgbClr val="FF0000"/>
                </a:solidFill>
                <a:sym typeface="Wingdings" pitchFamily="2" charset="2"/>
              </a:rPr>
              <a:t>Performance</a:t>
            </a:r>
            <a:br>
              <a:rPr lang="en-US" b="1" dirty="0">
                <a:solidFill>
                  <a:srgbClr val="FF00FF"/>
                </a:solidFill>
                <a:sym typeface="Wingdings" pitchFamily="2" charset="2"/>
              </a:rPr>
            </a:br>
            <a:r>
              <a:rPr lang="en-US" dirty="0">
                <a:solidFill>
                  <a:srgbClr val="FF0000"/>
                </a:solidFill>
                <a:sym typeface="Wingdings" pitchFamily="2" charset="2"/>
              </a:rPr>
              <a:t>(high latency)</a:t>
            </a:r>
            <a:endParaRPr lang="en-US" dirty="0">
              <a:solidFill>
                <a:srgbClr val="FF0000"/>
              </a:solidFill>
            </a:endParaRPr>
          </a:p>
        </p:txBody>
      </p:sp>
      <p:sp>
        <p:nvSpPr>
          <p:cNvPr id="41998" name="TextBox 81"/>
          <p:cNvSpPr txBox="1">
            <a:spLocks noChangeArrowheads="1"/>
          </p:cNvSpPr>
          <p:nvPr/>
        </p:nvSpPr>
        <p:spPr bwMode="auto">
          <a:xfrm>
            <a:off x="293554" y="1011997"/>
            <a:ext cx="2131424" cy="1361911"/>
          </a:xfrm>
          <a:prstGeom prst="rect">
            <a:avLst/>
          </a:prstGeom>
          <a:noFill/>
          <a:ln w="9525">
            <a:noFill/>
            <a:miter lim="800000"/>
            <a:headEnd/>
            <a:tailEnd/>
          </a:ln>
        </p:spPr>
        <p:txBody>
          <a:bodyPr wrap="square" lIns="68580" tIns="34290" rIns="68580" bIns="34290">
            <a:spAutoFit/>
          </a:bodyPr>
          <a:lstStyle/>
          <a:p>
            <a:pPr algn="ctr" eaLnBrk="0" hangingPunct="0"/>
            <a:r>
              <a:rPr lang="en-US" sz="2100" b="1" dirty="0"/>
              <a:t>Compute Intensive</a:t>
            </a:r>
          </a:p>
          <a:p>
            <a:pPr algn="ctr" eaLnBrk="0" hangingPunct="0"/>
            <a:r>
              <a:rPr lang="en-US" sz="2100" b="1" dirty="0"/>
              <a:t>(not enough ALUs/DSPs)</a:t>
            </a:r>
            <a:endParaRPr lang="en-US" sz="1500" b="1" dirty="0"/>
          </a:p>
        </p:txBody>
      </p:sp>
      <p:sp>
        <p:nvSpPr>
          <p:cNvPr id="42002" name="Oval 37"/>
          <p:cNvSpPr>
            <a:spLocks noChangeArrowheads="1"/>
          </p:cNvSpPr>
          <p:nvPr/>
        </p:nvSpPr>
        <p:spPr bwMode="auto">
          <a:xfrm>
            <a:off x="5859229" y="3262086"/>
            <a:ext cx="217697" cy="616140"/>
          </a:xfrm>
          <a:custGeom>
            <a:avLst/>
            <a:gdLst>
              <a:gd name="connsiteX0" fmla="*/ 0 w 357187"/>
              <a:gd name="connsiteY0" fmla="*/ 440532 h 881063"/>
              <a:gd name="connsiteX1" fmla="*/ 178594 w 357187"/>
              <a:gd name="connsiteY1" fmla="*/ 0 h 881063"/>
              <a:gd name="connsiteX2" fmla="*/ 357188 w 357187"/>
              <a:gd name="connsiteY2" fmla="*/ 440532 h 881063"/>
              <a:gd name="connsiteX3" fmla="*/ 178594 w 357187"/>
              <a:gd name="connsiteY3" fmla="*/ 881064 h 881063"/>
              <a:gd name="connsiteX4" fmla="*/ 0 w 357187"/>
              <a:gd name="connsiteY4" fmla="*/ 440532 h 881063"/>
              <a:gd name="connsiteX0" fmla="*/ 0 w 369771"/>
              <a:gd name="connsiteY0" fmla="*/ 443623 h 884155"/>
              <a:gd name="connsiteX1" fmla="*/ 178594 w 369771"/>
              <a:gd name="connsiteY1" fmla="*/ 3091 h 884155"/>
              <a:gd name="connsiteX2" fmla="*/ 335403 w 369771"/>
              <a:gd name="connsiteY2" fmla="*/ 257157 h 884155"/>
              <a:gd name="connsiteX3" fmla="*/ 357188 w 369771"/>
              <a:gd name="connsiteY3" fmla="*/ 443623 h 884155"/>
              <a:gd name="connsiteX4" fmla="*/ 178594 w 369771"/>
              <a:gd name="connsiteY4" fmla="*/ 884155 h 884155"/>
              <a:gd name="connsiteX5" fmla="*/ 0 w 369771"/>
              <a:gd name="connsiteY5" fmla="*/ 443623 h 884155"/>
              <a:gd name="connsiteX0" fmla="*/ 0 w 359635"/>
              <a:gd name="connsiteY0" fmla="*/ 443623 h 887072"/>
              <a:gd name="connsiteX1" fmla="*/ 178594 w 359635"/>
              <a:gd name="connsiteY1" fmla="*/ 3091 h 887072"/>
              <a:gd name="connsiteX2" fmla="*/ 335403 w 359635"/>
              <a:gd name="connsiteY2" fmla="*/ 257157 h 887072"/>
              <a:gd name="connsiteX3" fmla="*/ 357188 w 359635"/>
              <a:gd name="connsiteY3" fmla="*/ 443623 h 887072"/>
              <a:gd name="connsiteX4" fmla="*/ 315471 w 359635"/>
              <a:gd name="connsiteY4" fmla="*/ 625907 h 887072"/>
              <a:gd name="connsiteX5" fmla="*/ 178594 w 359635"/>
              <a:gd name="connsiteY5" fmla="*/ 884155 h 887072"/>
              <a:gd name="connsiteX6" fmla="*/ 0 w 359635"/>
              <a:gd name="connsiteY6" fmla="*/ 443623 h 887072"/>
              <a:gd name="connsiteX0" fmla="*/ 0 w 346182"/>
              <a:gd name="connsiteY0" fmla="*/ 444065 h 887514"/>
              <a:gd name="connsiteX1" fmla="*/ 178594 w 346182"/>
              <a:gd name="connsiteY1" fmla="*/ 3533 h 887514"/>
              <a:gd name="connsiteX2" fmla="*/ 335403 w 346182"/>
              <a:gd name="connsiteY2" fmla="*/ 257599 h 887514"/>
              <a:gd name="connsiteX3" fmla="*/ 315471 w 346182"/>
              <a:gd name="connsiteY3" fmla="*/ 626349 h 887514"/>
              <a:gd name="connsiteX4" fmla="*/ 178594 w 346182"/>
              <a:gd name="connsiteY4" fmla="*/ 884597 h 887514"/>
              <a:gd name="connsiteX5" fmla="*/ 0 w 346182"/>
              <a:gd name="connsiteY5" fmla="*/ 444065 h 887514"/>
              <a:gd name="connsiteX0" fmla="*/ 335403 w 426843"/>
              <a:gd name="connsiteY0" fmla="*/ 257559 h 887474"/>
              <a:gd name="connsiteX1" fmla="*/ 315471 w 426843"/>
              <a:gd name="connsiteY1" fmla="*/ 626309 h 887474"/>
              <a:gd name="connsiteX2" fmla="*/ 178594 w 426843"/>
              <a:gd name="connsiteY2" fmla="*/ 884557 h 887474"/>
              <a:gd name="connsiteX3" fmla="*/ 0 w 426843"/>
              <a:gd name="connsiteY3" fmla="*/ 444025 h 887474"/>
              <a:gd name="connsiteX4" fmla="*/ 178594 w 426843"/>
              <a:gd name="connsiteY4" fmla="*/ 3493 h 887474"/>
              <a:gd name="connsiteX5" fmla="*/ 426843 w 426843"/>
              <a:gd name="connsiteY5" fmla="*/ 348999 h 887474"/>
              <a:gd name="connsiteX0" fmla="*/ 315471 w 426843"/>
              <a:gd name="connsiteY0" fmla="*/ 626309 h 887474"/>
              <a:gd name="connsiteX1" fmla="*/ 178594 w 426843"/>
              <a:gd name="connsiteY1" fmla="*/ 884557 h 887474"/>
              <a:gd name="connsiteX2" fmla="*/ 0 w 426843"/>
              <a:gd name="connsiteY2" fmla="*/ 444025 h 887474"/>
              <a:gd name="connsiteX3" fmla="*/ 178594 w 426843"/>
              <a:gd name="connsiteY3" fmla="*/ 3493 h 887474"/>
              <a:gd name="connsiteX4" fmla="*/ 426843 w 426843"/>
              <a:gd name="connsiteY4" fmla="*/ 348999 h 887474"/>
              <a:gd name="connsiteX0" fmla="*/ 315471 w 352096"/>
              <a:gd name="connsiteY0" fmla="*/ 628673 h 889838"/>
              <a:gd name="connsiteX1" fmla="*/ 178594 w 352096"/>
              <a:gd name="connsiteY1" fmla="*/ 886921 h 889838"/>
              <a:gd name="connsiteX2" fmla="*/ 0 w 352096"/>
              <a:gd name="connsiteY2" fmla="*/ 446389 h 889838"/>
              <a:gd name="connsiteX3" fmla="*/ 178594 w 352096"/>
              <a:gd name="connsiteY3" fmla="*/ 5857 h 889838"/>
              <a:gd name="connsiteX4" fmla="*/ 352096 w 352096"/>
              <a:gd name="connsiteY4" fmla="*/ 261667 h 889838"/>
              <a:gd name="connsiteX0" fmla="*/ 315471 w 352096"/>
              <a:gd name="connsiteY0" fmla="*/ 631067 h 892232"/>
              <a:gd name="connsiteX1" fmla="*/ 178594 w 352096"/>
              <a:gd name="connsiteY1" fmla="*/ 889315 h 892232"/>
              <a:gd name="connsiteX2" fmla="*/ 0 w 352096"/>
              <a:gd name="connsiteY2" fmla="*/ 448783 h 892232"/>
              <a:gd name="connsiteX3" fmla="*/ 178594 w 352096"/>
              <a:gd name="connsiteY3" fmla="*/ 8251 h 892232"/>
              <a:gd name="connsiteX4" fmla="*/ 352096 w 352096"/>
              <a:gd name="connsiteY4" fmla="*/ 264061 h 892232"/>
              <a:gd name="connsiteX0" fmla="*/ 357827 w 357827"/>
              <a:gd name="connsiteY0" fmla="*/ 631067 h 892232"/>
              <a:gd name="connsiteX1" fmla="*/ 178594 w 357827"/>
              <a:gd name="connsiteY1" fmla="*/ 889315 h 892232"/>
              <a:gd name="connsiteX2" fmla="*/ 0 w 357827"/>
              <a:gd name="connsiteY2" fmla="*/ 448783 h 892232"/>
              <a:gd name="connsiteX3" fmla="*/ 178594 w 357827"/>
              <a:gd name="connsiteY3" fmla="*/ 8251 h 892232"/>
              <a:gd name="connsiteX4" fmla="*/ 352096 w 357827"/>
              <a:gd name="connsiteY4" fmla="*/ 264061 h 892232"/>
              <a:gd name="connsiteX0" fmla="*/ 357827 w 357868"/>
              <a:gd name="connsiteY0" fmla="*/ 631067 h 893871"/>
              <a:gd name="connsiteX1" fmla="*/ 178594 w 357868"/>
              <a:gd name="connsiteY1" fmla="*/ 889315 h 893871"/>
              <a:gd name="connsiteX2" fmla="*/ 0 w 357868"/>
              <a:gd name="connsiteY2" fmla="*/ 448783 h 893871"/>
              <a:gd name="connsiteX3" fmla="*/ 178594 w 357868"/>
              <a:gd name="connsiteY3" fmla="*/ 8251 h 893871"/>
              <a:gd name="connsiteX4" fmla="*/ 352096 w 357868"/>
              <a:gd name="connsiteY4" fmla="*/ 264061 h 893871"/>
              <a:gd name="connsiteX0" fmla="*/ 357827 w 357871"/>
              <a:gd name="connsiteY0" fmla="*/ 631067 h 890749"/>
              <a:gd name="connsiteX1" fmla="*/ 178594 w 357871"/>
              <a:gd name="connsiteY1" fmla="*/ 889315 h 890749"/>
              <a:gd name="connsiteX2" fmla="*/ 0 w 357871"/>
              <a:gd name="connsiteY2" fmla="*/ 448783 h 890749"/>
              <a:gd name="connsiteX3" fmla="*/ 178594 w 357871"/>
              <a:gd name="connsiteY3" fmla="*/ 8251 h 890749"/>
              <a:gd name="connsiteX4" fmla="*/ 352096 w 357871"/>
              <a:gd name="connsiteY4" fmla="*/ 264061 h 890749"/>
              <a:gd name="connsiteX0" fmla="*/ 357877 w 357929"/>
              <a:gd name="connsiteY0" fmla="*/ 631067 h 873533"/>
              <a:gd name="connsiteX1" fmla="*/ 196085 w 357929"/>
              <a:gd name="connsiteY1" fmla="*/ 871874 h 873533"/>
              <a:gd name="connsiteX2" fmla="*/ 50 w 357929"/>
              <a:gd name="connsiteY2" fmla="*/ 448783 h 873533"/>
              <a:gd name="connsiteX3" fmla="*/ 178644 w 357929"/>
              <a:gd name="connsiteY3" fmla="*/ 8251 h 873533"/>
              <a:gd name="connsiteX4" fmla="*/ 352146 w 357929"/>
              <a:gd name="connsiteY4" fmla="*/ 264061 h 873533"/>
              <a:gd name="connsiteX0" fmla="*/ 357877 w 357933"/>
              <a:gd name="connsiteY0" fmla="*/ 631067 h 871926"/>
              <a:gd name="connsiteX1" fmla="*/ 196085 w 357933"/>
              <a:gd name="connsiteY1" fmla="*/ 871874 h 871926"/>
              <a:gd name="connsiteX2" fmla="*/ 50 w 357933"/>
              <a:gd name="connsiteY2" fmla="*/ 448783 h 871926"/>
              <a:gd name="connsiteX3" fmla="*/ 178644 w 357933"/>
              <a:gd name="connsiteY3" fmla="*/ 8251 h 871926"/>
              <a:gd name="connsiteX4" fmla="*/ 352146 w 357933"/>
              <a:gd name="connsiteY4" fmla="*/ 264061 h 871926"/>
              <a:gd name="connsiteX0" fmla="*/ 357947 w 358003"/>
              <a:gd name="connsiteY0" fmla="*/ 631067 h 871987"/>
              <a:gd name="connsiteX1" fmla="*/ 196155 w 358003"/>
              <a:gd name="connsiteY1" fmla="*/ 871874 h 871987"/>
              <a:gd name="connsiteX2" fmla="*/ 120 w 358003"/>
              <a:gd name="connsiteY2" fmla="*/ 448783 h 871987"/>
              <a:gd name="connsiteX3" fmla="*/ 178714 w 358003"/>
              <a:gd name="connsiteY3" fmla="*/ 8251 h 871987"/>
              <a:gd name="connsiteX4" fmla="*/ 352216 w 358003"/>
              <a:gd name="connsiteY4" fmla="*/ 264061 h 871987"/>
              <a:gd name="connsiteX0" fmla="*/ 357947 w 358003"/>
              <a:gd name="connsiteY0" fmla="*/ 622900 h 863820"/>
              <a:gd name="connsiteX1" fmla="*/ 196155 w 358003"/>
              <a:gd name="connsiteY1" fmla="*/ 863707 h 863820"/>
              <a:gd name="connsiteX2" fmla="*/ 120 w 358003"/>
              <a:gd name="connsiteY2" fmla="*/ 440616 h 863820"/>
              <a:gd name="connsiteX3" fmla="*/ 178714 w 358003"/>
              <a:gd name="connsiteY3" fmla="*/ 84 h 863820"/>
              <a:gd name="connsiteX4" fmla="*/ 352216 w 358003"/>
              <a:gd name="connsiteY4" fmla="*/ 255894 h 863820"/>
              <a:gd name="connsiteX0" fmla="*/ 357947 w 358003"/>
              <a:gd name="connsiteY0" fmla="*/ 622900 h 863820"/>
              <a:gd name="connsiteX1" fmla="*/ 196155 w 358003"/>
              <a:gd name="connsiteY1" fmla="*/ 863707 h 863820"/>
              <a:gd name="connsiteX2" fmla="*/ 120 w 358003"/>
              <a:gd name="connsiteY2" fmla="*/ 440616 h 863820"/>
              <a:gd name="connsiteX3" fmla="*/ 178714 w 358003"/>
              <a:gd name="connsiteY3" fmla="*/ 84 h 863820"/>
              <a:gd name="connsiteX4" fmla="*/ 352216 w 358003"/>
              <a:gd name="connsiteY4" fmla="*/ 255894 h 863820"/>
              <a:gd name="connsiteX0" fmla="*/ 357877 w 357931"/>
              <a:gd name="connsiteY0" fmla="*/ 622857 h 821368"/>
              <a:gd name="connsiteX1" fmla="*/ 193593 w 357931"/>
              <a:gd name="connsiteY1" fmla="*/ 821308 h 821368"/>
              <a:gd name="connsiteX2" fmla="*/ 50 w 357931"/>
              <a:gd name="connsiteY2" fmla="*/ 440573 h 821368"/>
              <a:gd name="connsiteX3" fmla="*/ 178644 w 357931"/>
              <a:gd name="connsiteY3" fmla="*/ 41 h 821368"/>
              <a:gd name="connsiteX4" fmla="*/ 352146 w 357931"/>
              <a:gd name="connsiteY4" fmla="*/ 255851 h 821368"/>
              <a:gd name="connsiteX0" fmla="*/ 357865 w 357919"/>
              <a:gd name="connsiteY0" fmla="*/ 622878 h 821435"/>
              <a:gd name="connsiteX1" fmla="*/ 193581 w 357919"/>
              <a:gd name="connsiteY1" fmla="*/ 821329 h 821435"/>
              <a:gd name="connsiteX2" fmla="*/ 38 w 357919"/>
              <a:gd name="connsiteY2" fmla="*/ 440594 h 821435"/>
              <a:gd name="connsiteX3" fmla="*/ 178632 w 357919"/>
              <a:gd name="connsiteY3" fmla="*/ 62 h 821435"/>
              <a:gd name="connsiteX4" fmla="*/ 352134 w 357919"/>
              <a:gd name="connsiteY4" fmla="*/ 255872 h 821435"/>
              <a:gd name="connsiteX0" fmla="*/ 357865 w 357919"/>
              <a:gd name="connsiteY0" fmla="*/ 623115 h 821672"/>
              <a:gd name="connsiteX1" fmla="*/ 193581 w 357919"/>
              <a:gd name="connsiteY1" fmla="*/ 821566 h 821672"/>
              <a:gd name="connsiteX2" fmla="*/ 38 w 357919"/>
              <a:gd name="connsiteY2" fmla="*/ 440831 h 821672"/>
              <a:gd name="connsiteX3" fmla="*/ 178632 w 357919"/>
              <a:gd name="connsiteY3" fmla="*/ 299 h 821672"/>
              <a:gd name="connsiteX4" fmla="*/ 352134 w 357919"/>
              <a:gd name="connsiteY4" fmla="*/ 256109 h 821672"/>
              <a:gd name="connsiteX0" fmla="*/ 357865 w 357919"/>
              <a:gd name="connsiteY0" fmla="*/ 622909 h 821466"/>
              <a:gd name="connsiteX1" fmla="*/ 193581 w 357919"/>
              <a:gd name="connsiteY1" fmla="*/ 821360 h 821466"/>
              <a:gd name="connsiteX2" fmla="*/ 38 w 357919"/>
              <a:gd name="connsiteY2" fmla="*/ 440625 h 821466"/>
              <a:gd name="connsiteX3" fmla="*/ 178632 w 357919"/>
              <a:gd name="connsiteY3" fmla="*/ 93 h 821466"/>
              <a:gd name="connsiteX4" fmla="*/ 352134 w 357919"/>
              <a:gd name="connsiteY4" fmla="*/ 255903 h 821466"/>
              <a:gd name="connsiteX0" fmla="*/ 357865 w 357865"/>
              <a:gd name="connsiteY0" fmla="*/ 622909 h 821466"/>
              <a:gd name="connsiteX1" fmla="*/ 193581 w 357865"/>
              <a:gd name="connsiteY1" fmla="*/ 821360 h 821466"/>
              <a:gd name="connsiteX2" fmla="*/ 38 w 357865"/>
              <a:gd name="connsiteY2" fmla="*/ 440625 h 821466"/>
              <a:gd name="connsiteX3" fmla="*/ 178632 w 357865"/>
              <a:gd name="connsiteY3" fmla="*/ 93 h 821466"/>
              <a:gd name="connsiteX4" fmla="*/ 352134 w 357865"/>
              <a:gd name="connsiteY4" fmla="*/ 255903 h 821466"/>
              <a:gd name="connsiteX0" fmla="*/ 357865 w 357865"/>
              <a:gd name="connsiteY0" fmla="*/ 628356 h 826913"/>
              <a:gd name="connsiteX1" fmla="*/ 193581 w 357865"/>
              <a:gd name="connsiteY1" fmla="*/ 826807 h 826913"/>
              <a:gd name="connsiteX2" fmla="*/ 38 w 357865"/>
              <a:gd name="connsiteY2" fmla="*/ 446072 h 826913"/>
              <a:gd name="connsiteX3" fmla="*/ 178632 w 357865"/>
              <a:gd name="connsiteY3" fmla="*/ 5540 h 826913"/>
              <a:gd name="connsiteX4" fmla="*/ 354625 w 357865"/>
              <a:gd name="connsiteY4" fmla="*/ 253876 h 826913"/>
              <a:gd name="connsiteX0" fmla="*/ 357865 w 357865"/>
              <a:gd name="connsiteY0" fmla="*/ 627642 h 826199"/>
              <a:gd name="connsiteX1" fmla="*/ 193581 w 357865"/>
              <a:gd name="connsiteY1" fmla="*/ 826093 h 826199"/>
              <a:gd name="connsiteX2" fmla="*/ 38 w 357865"/>
              <a:gd name="connsiteY2" fmla="*/ 445358 h 826199"/>
              <a:gd name="connsiteX3" fmla="*/ 178632 w 357865"/>
              <a:gd name="connsiteY3" fmla="*/ 4826 h 826199"/>
              <a:gd name="connsiteX4" fmla="*/ 354625 w 357865"/>
              <a:gd name="connsiteY4" fmla="*/ 253162 h 826199"/>
              <a:gd name="connsiteX0" fmla="*/ 357865 w 357865"/>
              <a:gd name="connsiteY0" fmla="*/ 622963 h 821520"/>
              <a:gd name="connsiteX1" fmla="*/ 193581 w 357865"/>
              <a:gd name="connsiteY1" fmla="*/ 821414 h 821520"/>
              <a:gd name="connsiteX2" fmla="*/ 38 w 357865"/>
              <a:gd name="connsiteY2" fmla="*/ 440679 h 821520"/>
              <a:gd name="connsiteX3" fmla="*/ 178632 w 357865"/>
              <a:gd name="connsiteY3" fmla="*/ 147 h 821520"/>
              <a:gd name="connsiteX4" fmla="*/ 354625 w 357865"/>
              <a:gd name="connsiteY4" fmla="*/ 248483 h 82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65" h="821520">
                <a:moveTo>
                  <a:pt x="357865" y="622963"/>
                </a:moveTo>
                <a:cubicBezTo>
                  <a:pt x="313151" y="791064"/>
                  <a:pt x="268169" y="816914"/>
                  <a:pt x="193581" y="821414"/>
                </a:cubicBezTo>
                <a:cubicBezTo>
                  <a:pt x="118993" y="825914"/>
                  <a:pt x="-2455" y="687185"/>
                  <a:pt x="38" y="440679"/>
                </a:cubicBezTo>
                <a:cubicBezTo>
                  <a:pt x="2531" y="194173"/>
                  <a:pt x="62228" y="4773"/>
                  <a:pt x="178632" y="147"/>
                </a:cubicBezTo>
                <a:cubicBezTo>
                  <a:pt x="295036" y="-4479"/>
                  <a:pt x="337541" y="100579"/>
                  <a:pt x="354625" y="248483"/>
                </a:cubicBezTo>
              </a:path>
            </a:pathLst>
          </a:custGeom>
          <a:noFill/>
          <a:ln w="57150">
            <a:solidFill>
              <a:srgbClr val="FF0000"/>
            </a:solidFill>
            <a:prstDash val="solid"/>
            <a:round/>
            <a:headEnd/>
            <a:tailEnd/>
          </a:ln>
        </p:spPr>
        <p:txBody>
          <a:bodyPr lIns="68580" tIns="34290" rIns="68580" bIns="34290"/>
          <a:lstStyle/>
          <a:p>
            <a:pPr eaLnBrk="0" hangingPunct="0"/>
            <a:endParaRPr lang="en-US" sz="1400" dirty="0"/>
          </a:p>
        </p:txBody>
      </p:sp>
      <p:sp>
        <p:nvSpPr>
          <p:cNvPr id="42004" name="Rounded Rectangle 24"/>
          <p:cNvSpPr>
            <a:spLocks noChangeArrowheads="1"/>
          </p:cNvSpPr>
          <p:nvPr/>
        </p:nvSpPr>
        <p:spPr bwMode="auto">
          <a:xfrm>
            <a:off x="3970102" y="3291173"/>
            <a:ext cx="1166033" cy="395287"/>
          </a:xfrm>
          <a:prstGeom prst="roundRect">
            <a:avLst>
              <a:gd name="adj" fmla="val 7759"/>
            </a:avLst>
          </a:prstGeom>
          <a:noFill/>
          <a:ln w="25400">
            <a:noFill/>
            <a:round/>
            <a:headEnd/>
            <a:tailEnd/>
          </a:ln>
        </p:spPr>
        <p:txBody>
          <a:bodyPr wrap="none" anchor="ctr"/>
          <a:lstStyle/>
          <a:p>
            <a:pPr algn="ctr" eaLnBrk="0" hangingPunct="0"/>
            <a:r>
              <a:rPr lang="en-US" sz="2400" b="1" dirty="0">
                <a:latin typeface="Arial Narrow" pitchFamily="34" charset="0"/>
              </a:rPr>
              <a:t>System</a:t>
            </a:r>
          </a:p>
        </p:txBody>
      </p:sp>
      <p:sp>
        <p:nvSpPr>
          <p:cNvPr id="27" name="Left-Right Arrow 43"/>
          <p:cNvSpPr>
            <a:spLocks noChangeArrowheads="1"/>
          </p:cNvSpPr>
          <p:nvPr/>
        </p:nvSpPr>
        <p:spPr bwMode="auto">
          <a:xfrm rot="16200000">
            <a:off x="4273955" y="2269019"/>
            <a:ext cx="572318" cy="612775"/>
          </a:xfrm>
          <a:prstGeom prst="leftRightArrow">
            <a:avLst>
              <a:gd name="adj1" fmla="val 50000"/>
              <a:gd name="adj2" fmla="val 33005"/>
            </a:avLst>
          </a:prstGeom>
          <a:solidFill>
            <a:srgbClr val="FFC000"/>
          </a:solidFill>
          <a:ln w="9525">
            <a:noFill/>
            <a:round/>
            <a:headEnd/>
            <a:tailEnd/>
          </a:ln>
          <a:effectLst>
            <a:outerShdw blurRad="50800" dist="38100" dir="2700000" algn="tl" rotWithShape="0">
              <a:prstClr val="black">
                <a:alpha val="40000"/>
              </a:prstClr>
            </a:outerShdw>
          </a:effectLst>
        </p:spPr>
        <p:txBody>
          <a:bodyPr lIns="68580" tIns="34290" rIns="68580" bIns="34290" anchor="ctr"/>
          <a:lstStyle/>
          <a:p>
            <a:pPr algn="ctr" eaLnBrk="0" hangingPunct="0">
              <a:defRPr/>
            </a:pPr>
            <a:endParaRPr lang="en-US" sz="1500" dirty="0">
              <a:solidFill>
                <a:schemeClr val="bg1"/>
              </a:solidFill>
              <a:latin typeface="Arial" pitchFamily="34" charset="0"/>
            </a:endParaRPr>
          </a:p>
        </p:txBody>
      </p:sp>
      <p:sp>
        <p:nvSpPr>
          <p:cNvPr id="28" name="TextBox 81"/>
          <p:cNvSpPr txBox="1">
            <a:spLocks noChangeArrowheads="1"/>
          </p:cNvSpPr>
          <p:nvPr/>
        </p:nvSpPr>
        <p:spPr bwMode="auto">
          <a:xfrm>
            <a:off x="293554" y="2457857"/>
            <a:ext cx="2131424" cy="900246"/>
          </a:xfrm>
          <a:prstGeom prst="rect">
            <a:avLst/>
          </a:prstGeom>
          <a:noFill/>
          <a:ln w="9525">
            <a:noFill/>
            <a:miter lim="800000"/>
            <a:headEnd/>
            <a:tailEnd/>
          </a:ln>
        </p:spPr>
        <p:txBody>
          <a:bodyPr wrap="square" lIns="68580" tIns="34290" rIns="68580" bIns="34290">
            <a:spAutoFit/>
          </a:bodyPr>
          <a:lstStyle/>
          <a:p>
            <a:pPr algn="ctr" eaLnBrk="0" hangingPunct="0"/>
            <a:r>
              <a:rPr lang="en-US" b="1" dirty="0">
                <a:solidFill>
                  <a:srgbClr val="0070C0"/>
                </a:solidFill>
                <a:sym typeface="Wingdings" pitchFamily="2" charset="2"/>
              </a:rPr>
              <a:t>Result:</a:t>
            </a:r>
            <a:r>
              <a:rPr lang="en-US" b="1" dirty="0">
                <a:solidFill>
                  <a:schemeClr val="accent3"/>
                </a:solidFill>
                <a:sym typeface="Wingdings" pitchFamily="2" charset="2"/>
              </a:rPr>
              <a:t> </a:t>
            </a:r>
            <a:br>
              <a:rPr lang="en-US" b="1" dirty="0">
                <a:solidFill>
                  <a:srgbClr val="FF00FF"/>
                </a:solidFill>
                <a:sym typeface="Wingdings" pitchFamily="2" charset="2"/>
              </a:rPr>
            </a:br>
            <a:r>
              <a:rPr lang="en-US" b="1" dirty="0">
                <a:solidFill>
                  <a:srgbClr val="FF0000"/>
                </a:solidFill>
                <a:sym typeface="Wingdings" pitchFamily="2" charset="2"/>
              </a:rPr>
              <a:t>Excessive power requirements</a:t>
            </a:r>
            <a:endParaRPr lang="en-US" sz="1500" b="1" dirty="0">
              <a:solidFill>
                <a:srgbClr val="FF0000"/>
              </a:solidFill>
            </a:endParaRPr>
          </a:p>
        </p:txBody>
      </p:sp>
      <p:sp>
        <p:nvSpPr>
          <p:cNvPr id="33" name="TextBox 81"/>
          <p:cNvSpPr txBox="1">
            <a:spLocks noChangeArrowheads="1"/>
          </p:cNvSpPr>
          <p:nvPr/>
        </p:nvSpPr>
        <p:spPr bwMode="auto">
          <a:xfrm>
            <a:off x="6804739" y="1011999"/>
            <a:ext cx="2017985" cy="1038746"/>
          </a:xfrm>
          <a:prstGeom prst="rect">
            <a:avLst/>
          </a:prstGeom>
          <a:noFill/>
          <a:ln w="9525">
            <a:noFill/>
            <a:miter lim="800000"/>
            <a:headEnd/>
            <a:tailEnd/>
          </a:ln>
        </p:spPr>
        <p:txBody>
          <a:bodyPr wrap="square" lIns="68580" tIns="34290" rIns="68580" bIns="34290">
            <a:spAutoFit/>
          </a:bodyPr>
          <a:lstStyle/>
          <a:p>
            <a:pPr algn="ctr" eaLnBrk="0" hangingPunct="0"/>
            <a:r>
              <a:rPr lang="en-US" sz="2100" b="1" dirty="0"/>
              <a:t>IO Intensive (lack IO bandwidth) </a:t>
            </a:r>
            <a:endParaRPr lang="en-US" sz="1100" b="1" dirty="0"/>
          </a:p>
        </p:txBody>
      </p:sp>
      <p:sp>
        <p:nvSpPr>
          <p:cNvPr id="34" name="Oval 37"/>
          <p:cNvSpPr>
            <a:spLocks noChangeArrowheads="1"/>
          </p:cNvSpPr>
          <p:nvPr/>
        </p:nvSpPr>
        <p:spPr bwMode="auto">
          <a:xfrm flipH="1">
            <a:off x="3076490" y="3262086"/>
            <a:ext cx="217697" cy="616140"/>
          </a:xfrm>
          <a:custGeom>
            <a:avLst/>
            <a:gdLst>
              <a:gd name="connsiteX0" fmla="*/ 0 w 357187"/>
              <a:gd name="connsiteY0" fmla="*/ 440532 h 881063"/>
              <a:gd name="connsiteX1" fmla="*/ 178594 w 357187"/>
              <a:gd name="connsiteY1" fmla="*/ 0 h 881063"/>
              <a:gd name="connsiteX2" fmla="*/ 357188 w 357187"/>
              <a:gd name="connsiteY2" fmla="*/ 440532 h 881063"/>
              <a:gd name="connsiteX3" fmla="*/ 178594 w 357187"/>
              <a:gd name="connsiteY3" fmla="*/ 881064 h 881063"/>
              <a:gd name="connsiteX4" fmla="*/ 0 w 357187"/>
              <a:gd name="connsiteY4" fmla="*/ 440532 h 881063"/>
              <a:gd name="connsiteX0" fmla="*/ 0 w 369771"/>
              <a:gd name="connsiteY0" fmla="*/ 443623 h 884155"/>
              <a:gd name="connsiteX1" fmla="*/ 178594 w 369771"/>
              <a:gd name="connsiteY1" fmla="*/ 3091 h 884155"/>
              <a:gd name="connsiteX2" fmla="*/ 335403 w 369771"/>
              <a:gd name="connsiteY2" fmla="*/ 257157 h 884155"/>
              <a:gd name="connsiteX3" fmla="*/ 357188 w 369771"/>
              <a:gd name="connsiteY3" fmla="*/ 443623 h 884155"/>
              <a:gd name="connsiteX4" fmla="*/ 178594 w 369771"/>
              <a:gd name="connsiteY4" fmla="*/ 884155 h 884155"/>
              <a:gd name="connsiteX5" fmla="*/ 0 w 369771"/>
              <a:gd name="connsiteY5" fmla="*/ 443623 h 884155"/>
              <a:gd name="connsiteX0" fmla="*/ 0 w 359635"/>
              <a:gd name="connsiteY0" fmla="*/ 443623 h 887072"/>
              <a:gd name="connsiteX1" fmla="*/ 178594 w 359635"/>
              <a:gd name="connsiteY1" fmla="*/ 3091 h 887072"/>
              <a:gd name="connsiteX2" fmla="*/ 335403 w 359635"/>
              <a:gd name="connsiteY2" fmla="*/ 257157 h 887072"/>
              <a:gd name="connsiteX3" fmla="*/ 357188 w 359635"/>
              <a:gd name="connsiteY3" fmla="*/ 443623 h 887072"/>
              <a:gd name="connsiteX4" fmla="*/ 315471 w 359635"/>
              <a:gd name="connsiteY4" fmla="*/ 625907 h 887072"/>
              <a:gd name="connsiteX5" fmla="*/ 178594 w 359635"/>
              <a:gd name="connsiteY5" fmla="*/ 884155 h 887072"/>
              <a:gd name="connsiteX6" fmla="*/ 0 w 359635"/>
              <a:gd name="connsiteY6" fmla="*/ 443623 h 887072"/>
              <a:gd name="connsiteX0" fmla="*/ 0 w 346182"/>
              <a:gd name="connsiteY0" fmla="*/ 444065 h 887514"/>
              <a:gd name="connsiteX1" fmla="*/ 178594 w 346182"/>
              <a:gd name="connsiteY1" fmla="*/ 3533 h 887514"/>
              <a:gd name="connsiteX2" fmla="*/ 335403 w 346182"/>
              <a:gd name="connsiteY2" fmla="*/ 257599 h 887514"/>
              <a:gd name="connsiteX3" fmla="*/ 315471 w 346182"/>
              <a:gd name="connsiteY3" fmla="*/ 626349 h 887514"/>
              <a:gd name="connsiteX4" fmla="*/ 178594 w 346182"/>
              <a:gd name="connsiteY4" fmla="*/ 884597 h 887514"/>
              <a:gd name="connsiteX5" fmla="*/ 0 w 346182"/>
              <a:gd name="connsiteY5" fmla="*/ 444065 h 887514"/>
              <a:gd name="connsiteX0" fmla="*/ 335403 w 426843"/>
              <a:gd name="connsiteY0" fmla="*/ 257559 h 887474"/>
              <a:gd name="connsiteX1" fmla="*/ 315471 w 426843"/>
              <a:gd name="connsiteY1" fmla="*/ 626309 h 887474"/>
              <a:gd name="connsiteX2" fmla="*/ 178594 w 426843"/>
              <a:gd name="connsiteY2" fmla="*/ 884557 h 887474"/>
              <a:gd name="connsiteX3" fmla="*/ 0 w 426843"/>
              <a:gd name="connsiteY3" fmla="*/ 444025 h 887474"/>
              <a:gd name="connsiteX4" fmla="*/ 178594 w 426843"/>
              <a:gd name="connsiteY4" fmla="*/ 3493 h 887474"/>
              <a:gd name="connsiteX5" fmla="*/ 426843 w 426843"/>
              <a:gd name="connsiteY5" fmla="*/ 348999 h 887474"/>
              <a:gd name="connsiteX0" fmla="*/ 315471 w 426843"/>
              <a:gd name="connsiteY0" fmla="*/ 626309 h 887474"/>
              <a:gd name="connsiteX1" fmla="*/ 178594 w 426843"/>
              <a:gd name="connsiteY1" fmla="*/ 884557 h 887474"/>
              <a:gd name="connsiteX2" fmla="*/ 0 w 426843"/>
              <a:gd name="connsiteY2" fmla="*/ 444025 h 887474"/>
              <a:gd name="connsiteX3" fmla="*/ 178594 w 426843"/>
              <a:gd name="connsiteY3" fmla="*/ 3493 h 887474"/>
              <a:gd name="connsiteX4" fmla="*/ 426843 w 426843"/>
              <a:gd name="connsiteY4" fmla="*/ 348999 h 887474"/>
              <a:gd name="connsiteX0" fmla="*/ 315471 w 352096"/>
              <a:gd name="connsiteY0" fmla="*/ 628673 h 889838"/>
              <a:gd name="connsiteX1" fmla="*/ 178594 w 352096"/>
              <a:gd name="connsiteY1" fmla="*/ 886921 h 889838"/>
              <a:gd name="connsiteX2" fmla="*/ 0 w 352096"/>
              <a:gd name="connsiteY2" fmla="*/ 446389 h 889838"/>
              <a:gd name="connsiteX3" fmla="*/ 178594 w 352096"/>
              <a:gd name="connsiteY3" fmla="*/ 5857 h 889838"/>
              <a:gd name="connsiteX4" fmla="*/ 352096 w 352096"/>
              <a:gd name="connsiteY4" fmla="*/ 261667 h 889838"/>
              <a:gd name="connsiteX0" fmla="*/ 315471 w 352096"/>
              <a:gd name="connsiteY0" fmla="*/ 631067 h 892232"/>
              <a:gd name="connsiteX1" fmla="*/ 178594 w 352096"/>
              <a:gd name="connsiteY1" fmla="*/ 889315 h 892232"/>
              <a:gd name="connsiteX2" fmla="*/ 0 w 352096"/>
              <a:gd name="connsiteY2" fmla="*/ 448783 h 892232"/>
              <a:gd name="connsiteX3" fmla="*/ 178594 w 352096"/>
              <a:gd name="connsiteY3" fmla="*/ 8251 h 892232"/>
              <a:gd name="connsiteX4" fmla="*/ 352096 w 352096"/>
              <a:gd name="connsiteY4" fmla="*/ 264061 h 892232"/>
              <a:gd name="connsiteX0" fmla="*/ 357827 w 357827"/>
              <a:gd name="connsiteY0" fmla="*/ 631067 h 892232"/>
              <a:gd name="connsiteX1" fmla="*/ 178594 w 357827"/>
              <a:gd name="connsiteY1" fmla="*/ 889315 h 892232"/>
              <a:gd name="connsiteX2" fmla="*/ 0 w 357827"/>
              <a:gd name="connsiteY2" fmla="*/ 448783 h 892232"/>
              <a:gd name="connsiteX3" fmla="*/ 178594 w 357827"/>
              <a:gd name="connsiteY3" fmla="*/ 8251 h 892232"/>
              <a:gd name="connsiteX4" fmla="*/ 352096 w 357827"/>
              <a:gd name="connsiteY4" fmla="*/ 264061 h 892232"/>
              <a:gd name="connsiteX0" fmla="*/ 357827 w 357868"/>
              <a:gd name="connsiteY0" fmla="*/ 631067 h 893871"/>
              <a:gd name="connsiteX1" fmla="*/ 178594 w 357868"/>
              <a:gd name="connsiteY1" fmla="*/ 889315 h 893871"/>
              <a:gd name="connsiteX2" fmla="*/ 0 w 357868"/>
              <a:gd name="connsiteY2" fmla="*/ 448783 h 893871"/>
              <a:gd name="connsiteX3" fmla="*/ 178594 w 357868"/>
              <a:gd name="connsiteY3" fmla="*/ 8251 h 893871"/>
              <a:gd name="connsiteX4" fmla="*/ 352096 w 357868"/>
              <a:gd name="connsiteY4" fmla="*/ 264061 h 893871"/>
              <a:gd name="connsiteX0" fmla="*/ 357827 w 357871"/>
              <a:gd name="connsiteY0" fmla="*/ 631067 h 890749"/>
              <a:gd name="connsiteX1" fmla="*/ 178594 w 357871"/>
              <a:gd name="connsiteY1" fmla="*/ 889315 h 890749"/>
              <a:gd name="connsiteX2" fmla="*/ 0 w 357871"/>
              <a:gd name="connsiteY2" fmla="*/ 448783 h 890749"/>
              <a:gd name="connsiteX3" fmla="*/ 178594 w 357871"/>
              <a:gd name="connsiteY3" fmla="*/ 8251 h 890749"/>
              <a:gd name="connsiteX4" fmla="*/ 352096 w 357871"/>
              <a:gd name="connsiteY4" fmla="*/ 264061 h 890749"/>
              <a:gd name="connsiteX0" fmla="*/ 357877 w 357929"/>
              <a:gd name="connsiteY0" fmla="*/ 631067 h 873533"/>
              <a:gd name="connsiteX1" fmla="*/ 196085 w 357929"/>
              <a:gd name="connsiteY1" fmla="*/ 871874 h 873533"/>
              <a:gd name="connsiteX2" fmla="*/ 50 w 357929"/>
              <a:gd name="connsiteY2" fmla="*/ 448783 h 873533"/>
              <a:gd name="connsiteX3" fmla="*/ 178644 w 357929"/>
              <a:gd name="connsiteY3" fmla="*/ 8251 h 873533"/>
              <a:gd name="connsiteX4" fmla="*/ 352146 w 357929"/>
              <a:gd name="connsiteY4" fmla="*/ 264061 h 873533"/>
              <a:gd name="connsiteX0" fmla="*/ 357877 w 357933"/>
              <a:gd name="connsiteY0" fmla="*/ 631067 h 871926"/>
              <a:gd name="connsiteX1" fmla="*/ 196085 w 357933"/>
              <a:gd name="connsiteY1" fmla="*/ 871874 h 871926"/>
              <a:gd name="connsiteX2" fmla="*/ 50 w 357933"/>
              <a:gd name="connsiteY2" fmla="*/ 448783 h 871926"/>
              <a:gd name="connsiteX3" fmla="*/ 178644 w 357933"/>
              <a:gd name="connsiteY3" fmla="*/ 8251 h 871926"/>
              <a:gd name="connsiteX4" fmla="*/ 352146 w 357933"/>
              <a:gd name="connsiteY4" fmla="*/ 264061 h 871926"/>
              <a:gd name="connsiteX0" fmla="*/ 357947 w 358003"/>
              <a:gd name="connsiteY0" fmla="*/ 631067 h 871987"/>
              <a:gd name="connsiteX1" fmla="*/ 196155 w 358003"/>
              <a:gd name="connsiteY1" fmla="*/ 871874 h 871987"/>
              <a:gd name="connsiteX2" fmla="*/ 120 w 358003"/>
              <a:gd name="connsiteY2" fmla="*/ 448783 h 871987"/>
              <a:gd name="connsiteX3" fmla="*/ 178714 w 358003"/>
              <a:gd name="connsiteY3" fmla="*/ 8251 h 871987"/>
              <a:gd name="connsiteX4" fmla="*/ 352216 w 358003"/>
              <a:gd name="connsiteY4" fmla="*/ 264061 h 871987"/>
              <a:gd name="connsiteX0" fmla="*/ 357947 w 358003"/>
              <a:gd name="connsiteY0" fmla="*/ 622900 h 863820"/>
              <a:gd name="connsiteX1" fmla="*/ 196155 w 358003"/>
              <a:gd name="connsiteY1" fmla="*/ 863707 h 863820"/>
              <a:gd name="connsiteX2" fmla="*/ 120 w 358003"/>
              <a:gd name="connsiteY2" fmla="*/ 440616 h 863820"/>
              <a:gd name="connsiteX3" fmla="*/ 178714 w 358003"/>
              <a:gd name="connsiteY3" fmla="*/ 84 h 863820"/>
              <a:gd name="connsiteX4" fmla="*/ 352216 w 358003"/>
              <a:gd name="connsiteY4" fmla="*/ 255894 h 863820"/>
              <a:gd name="connsiteX0" fmla="*/ 357947 w 358003"/>
              <a:gd name="connsiteY0" fmla="*/ 622900 h 863820"/>
              <a:gd name="connsiteX1" fmla="*/ 196155 w 358003"/>
              <a:gd name="connsiteY1" fmla="*/ 863707 h 863820"/>
              <a:gd name="connsiteX2" fmla="*/ 120 w 358003"/>
              <a:gd name="connsiteY2" fmla="*/ 440616 h 863820"/>
              <a:gd name="connsiteX3" fmla="*/ 178714 w 358003"/>
              <a:gd name="connsiteY3" fmla="*/ 84 h 863820"/>
              <a:gd name="connsiteX4" fmla="*/ 352216 w 358003"/>
              <a:gd name="connsiteY4" fmla="*/ 255894 h 863820"/>
              <a:gd name="connsiteX0" fmla="*/ 357877 w 357931"/>
              <a:gd name="connsiteY0" fmla="*/ 622857 h 821368"/>
              <a:gd name="connsiteX1" fmla="*/ 193593 w 357931"/>
              <a:gd name="connsiteY1" fmla="*/ 821308 h 821368"/>
              <a:gd name="connsiteX2" fmla="*/ 50 w 357931"/>
              <a:gd name="connsiteY2" fmla="*/ 440573 h 821368"/>
              <a:gd name="connsiteX3" fmla="*/ 178644 w 357931"/>
              <a:gd name="connsiteY3" fmla="*/ 41 h 821368"/>
              <a:gd name="connsiteX4" fmla="*/ 352146 w 357931"/>
              <a:gd name="connsiteY4" fmla="*/ 255851 h 821368"/>
              <a:gd name="connsiteX0" fmla="*/ 357865 w 357919"/>
              <a:gd name="connsiteY0" fmla="*/ 622878 h 821435"/>
              <a:gd name="connsiteX1" fmla="*/ 193581 w 357919"/>
              <a:gd name="connsiteY1" fmla="*/ 821329 h 821435"/>
              <a:gd name="connsiteX2" fmla="*/ 38 w 357919"/>
              <a:gd name="connsiteY2" fmla="*/ 440594 h 821435"/>
              <a:gd name="connsiteX3" fmla="*/ 178632 w 357919"/>
              <a:gd name="connsiteY3" fmla="*/ 62 h 821435"/>
              <a:gd name="connsiteX4" fmla="*/ 352134 w 357919"/>
              <a:gd name="connsiteY4" fmla="*/ 255872 h 821435"/>
              <a:gd name="connsiteX0" fmla="*/ 357865 w 357919"/>
              <a:gd name="connsiteY0" fmla="*/ 623115 h 821672"/>
              <a:gd name="connsiteX1" fmla="*/ 193581 w 357919"/>
              <a:gd name="connsiteY1" fmla="*/ 821566 h 821672"/>
              <a:gd name="connsiteX2" fmla="*/ 38 w 357919"/>
              <a:gd name="connsiteY2" fmla="*/ 440831 h 821672"/>
              <a:gd name="connsiteX3" fmla="*/ 178632 w 357919"/>
              <a:gd name="connsiteY3" fmla="*/ 299 h 821672"/>
              <a:gd name="connsiteX4" fmla="*/ 352134 w 357919"/>
              <a:gd name="connsiteY4" fmla="*/ 256109 h 821672"/>
              <a:gd name="connsiteX0" fmla="*/ 357865 w 357919"/>
              <a:gd name="connsiteY0" fmla="*/ 622909 h 821466"/>
              <a:gd name="connsiteX1" fmla="*/ 193581 w 357919"/>
              <a:gd name="connsiteY1" fmla="*/ 821360 h 821466"/>
              <a:gd name="connsiteX2" fmla="*/ 38 w 357919"/>
              <a:gd name="connsiteY2" fmla="*/ 440625 h 821466"/>
              <a:gd name="connsiteX3" fmla="*/ 178632 w 357919"/>
              <a:gd name="connsiteY3" fmla="*/ 93 h 821466"/>
              <a:gd name="connsiteX4" fmla="*/ 352134 w 357919"/>
              <a:gd name="connsiteY4" fmla="*/ 255903 h 821466"/>
              <a:gd name="connsiteX0" fmla="*/ 357865 w 357865"/>
              <a:gd name="connsiteY0" fmla="*/ 622909 h 821466"/>
              <a:gd name="connsiteX1" fmla="*/ 193581 w 357865"/>
              <a:gd name="connsiteY1" fmla="*/ 821360 h 821466"/>
              <a:gd name="connsiteX2" fmla="*/ 38 w 357865"/>
              <a:gd name="connsiteY2" fmla="*/ 440625 h 821466"/>
              <a:gd name="connsiteX3" fmla="*/ 178632 w 357865"/>
              <a:gd name="connsiteY3" fmla="*/ 93 h 821466"/>
              <a:gd name="connsiteX4" fmla="*/ 352134 w 357865"/>
              <a:gd name="connsiteY4" fmla="*/ 255903 h 821466"/>
              <a:gd name="connsiteX0" fmla="*/ 357865 w 357865"/>
              <a:gd name="connsiteY0" fmla="*/ 628356 h 826913"/>
              <a:gd name="connsiteX1" fmla="*/ 193581 w 357865"/>
              <a:gd name="connsiteY1" fmla="*/ 826807 h 826913"/>
              <a:gd name="connsiteX2" fmla="*/ 38 w 357865"/>
              <a:gd name="connsiteY2" fmla="*/ 446072 h 826913"/>
              <a:gd name="connsiteX3" fmla="*/ 178632 w 357865"/>
              <a:gd name="connsiteY3" fmla="*/ 5540 h 826913"/>
              <a:gd name="connsiteX4" fmla="*/ 354625 w 357865"/>
              <a:gd name="connsiteY4" fmla="*/ 253876 h 826913"/>
              <a:gd name="connsiteX0" fmla="*/ 357865 w 357865"/>
              <a:gd name="connsiteY0" fmla="*/ 627642 h 826199"/>
              <a:gd name="connsiteX1" fmla="*/ 193581 w 357865"/>
              <a:gd name="connsiteY1" fmla="*/ 826093 h 826199"/>
              <a:gd name="connsiteX2" fmla="*/ 38 w 357865"/>
              <a:gd name="connsiteY2" fmla="*/ 445358 h 826199"/>
              <a:gd name="connsiteX3" fmla="*/ 178632 w 357865"/>
              <a:gd name="connsiteY3" fmla="*/ 4826 h 826199"/>
              <a:gd name="connsiteX4" fmla="*/ 354625 w 357865"/>
              <a:gd name="connsiteY4" fmla="*/ 253162 h 826199"/>
              <a:gd name="connsiteX0" fmla="*/ 357865 w 357865"/>
              <a:gd name="connsiteY0" fmla="*/ 622963 h 821520"/>
              <a:gd name="connsiteX1" fmla="*/ 193581 w 357865"/>
              <a:gd name="connsiteY1" fmla="*/ 821414 h 821520"/>
              <a:gd name="connsiteX2" fmla="*/ 38 w 357865"/>
              <a:gd name="connsiteY2" fmla="*/ 440679 h 821520"/>
              <a:gd name="connsiteX3" fmla="*/ 178632 w 357865"/>
              <a:gd name="connsiteY3" fmla="*/ 147 h 821520"/>
              <a:gd name="connsiteX4" fmla="*/ 354625 w 357865"/>
              <a:gd name="connsiteY4" fmla="*/ 248483 h 82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65" h="821520">
                <a:moveTo>
                  <a:pt x="357865" y="622963"/>
                </a:moveTo>
                <a:cubicBezTo>
                  <a:pt x="313151" y="791064"/>
                  <a:pt x="268169" y="816914"/>
                  <a:pt x="193581" y="821414"/>
                </a:cubicBezTo>
                <a:cubicBezTo>
                  <a:pt x="118993" y="825914"/>
                  <a:pt x="-2455" y="687185"/>
                  <a:pt x="38" y="440679"/>
                </a:cubicBezTo>
                <a:cubicBezTo>
                  <a:pt x="2531" y="194173"/>
                  <a:pt x="62228" y="4773"/>
                  <a:pt x="178632" y="147"/>
                </a:cubicBezTo>
                <a:cubicBezTo>
                  <a:pt x="295036" y="-4479"/>
                  <a:pt x="337541" y="100579"/>
                  <a:pt x="354625" y="248483"/>
                </a:cubicBezTo>
              </a:path>
            </a:pathLst>
          </a:custGeom>
          <a:noFill/>
          <a:ln w="57150">
            <a:solidFill>
              <a:srgbClr val="FF0000"/>
            </a:solidFill>
            <a:prstDash val="solid"/>
            <a:round/>
            <a:headEnd/>
            <a:tailEnd/>
          </a:ln>
        </p:spPr>
        <p:txBody>
          <a:bodyPr lIns="68580" tIns="34290" rIns="68580" bIns="34290"/>
          <a:lstStyle/>
          <a:p>
            <a:pPr eaLnBrk="0" hangingPunct="0"/>
            <a:endParaRPr lang="en-US" sz="1400" dirty="0"/>
          </a:p>
        </p:txBody>
      </p:sp>
      <p:sp>
        <p:nvSpPr>
          <p:cNvPr id="35" name="Oval 37"/>
          <p:cNvSpPr>
            <a:spLocks noChangeArrowheads="1"/>
          </p:cNvSpPr>
          <p:nvPr/>
        </p:nvSpPr>
        <p:spPr bwMode="auto">
          <a:xfrm rot="16200000">
            <a:off x="4488013" y="2160862"/>
            <a:ext cx="127463" cy="821520"/>
          </a:xfrm>
          <a:custGeom>
            <a:avLst/>
            <a:gdLst>
              <a:gd name="connsiteX0" fmla="*/ 0 w 357187"/>
              <a:gd name="connsiteY0" fmla="*/ 440532 h 881063"/>
              <a:gd name="connsiteX1" fmla="*/ 178594 w 357187"/>
              <a:gd name="connsiteY1" fmla="*/ 0 h 881063"/>
              <a:gd name="connsiteX2" fmla="*/ 357188 w 357187"/>
              <a:gd name="connsiteY2" fmla="*/ 440532 h 881063"/>
              <a:gd name="connsiteX3" fmla="*/ 178594 w 357187"/>
              <a:gd name="connsiteY3" fmla="*/ 881064 h 881063"/>
              <a:gd name="connsiteX4" fmla="*/ 0 w 357187"/>
              <a:gd name="connsiteY4" fmla="*/ 440532 h 881063"/>
              <a:gd name="connsiteX0" fmla="*/ 0 w 369771"/>
              <a:gd name="connsiteY0" fmla="*/ 443623 h 884155"/>
              <a:gd name="connsiteX1" fmla="*/ 178594 w 369771"/>
              <a:gd name="connsiteY1" fmla="*/ 3091 h 884155"/>
              <a:gd name="connsiteX2" fmla="*/ 335403 w 369771"/>
              <a:gd name="connsiteY2" fmla="*/ 257157 h 884155"/>
              <a:gd name="connsiteX3" fmla="*/ 357188 w 369771"/>
              <a:gd name="connsiteY3" fmla="*/ 443623 h 884155"/>
              <a:gd name="connsiteX4" fmla="*/ 178594 w 369771"/>
              <a:gd name="connsiteY4" fmla="*/ 884155 h 884155"/>
              <a:gd name="connsiteX5" fmla="*/ 0 w 369771"/>
              <a:gd name="connsiteY5" fmla="*/ 443623 h 884155"/>
              <a:gd name="connsiteX0" fmla="*/ 0 w 359635"/>
              <a:gd name="connsiteY0" fmla="*/ 443623 h 887072"/>
              <a:gd name="connsiteX1" fmla="*/ 178594 w 359635"/>
              <a:gd name="connsiteY1" fmla="*/ 3091 h 887072"/>
              <a:gd name="connsiteX2" fmla="*/ 335403 w 359635"/>
              <a:gd name="connsiteY2" fmla="*/ 257157 h 887072"/>
              <a:gd name="connsiteX3" fmla="*/ 357188 w 359635"/>
              <a:gd name="connsiteY3" fmla="*/ 443623 h 887072"/>
              <a:gd name="connsiteX4" fmla="*/ 315471 w 359635"/>
              <a:gd name="connsiteY4" fmla="*/ 625907 h 887072"/>
              <a:gd name="connsiteX5" fmla="*/ 178594 w 359635"/>
              <a:gd name="connsiteY5" fmla="*/ 884155 h 887072"/>
              <a:gd name="connsiteX6" fmla="*/ 0 w 359635"/>
              <a:gd name="connsiteY6" fmla="*/ 443623 h 887072"/>
              <a:gd name="connsiteX0" fmla="*/ 0 w 346182"/>
              <a:gd name="connsiteY0" fmla="*/ 444065 h 887514"/>
              <a:gd name="connsiteX1" fmla="*/ 178594 w 346182"/>
              <a:gd name="connsiteY1" fmla="*/ 3533 h 887514"/>
              <a:gd name="connsiteX2" fmla="*/ 335403 w 346182"/>
              <a:gd name="connsiteY2" fmla="*/ 257599 h 887514"/>
              <a:gd name="connsiteX3" fmla="*/ 315471 w 346182"/>
              <a:gd name="connsiteY3" fmla="*/ 626349 h 887514"/>
              <a:gd name="connsiteX4" fmla="*/ 178594 w 346182"/>
              <a:gd name="connsiteY4" fmla="*/ 884597 h 887514"/>
              <a:gd name="connsiteX5" fmla="*/ 0 w 346182"/>
              <a:gd name="connsiteY5" fmla="*/ 444065 h 887514"/>
              <a:gd name="connsiteX0" fmla="*/ 335403 w 426843"/>
              <a:gd name="connsiteY0" fmla="*/ 257559 h 887474"/>
              <a:gd name="connsiteX1" fmla="*/ 315471 w 426843"/>
              <a:gd name="connsiteY1" fmla="*/ 626309 h 887474"/>
              <a:gd name="connsiteX2" fmla="*/ 178594 w 426843"/>
              <a:gd name="connsiteY2" fmla="*/ 884557 h 887474"/>
              <a:gd name="connsiteX3" fmla="*/ 0 w 426843"/>
              <a:gd name="connsiteY3" fmla="*/ 444025 h 887474"/>
              <a:gd name="connsiteX4" fmla="*/ 178594 w 426843"/>
              <a:gd name="connsiteY4" fmla="*/ 3493 h 887474"/>
              <a:gd name="connsiteX5" fmla="*/ 426843 w 426843"/>
              <a:gd name="connsiteY5" fmla="*/ 348999 h 887474"/>
              <a:gd name="connsiteX0" fmla="*/ 315471 w 426843"/>
              <a:gd name="connsiteY0" fmla="*/ 626309 h 887474"/>
              <a:gd name="connsiteX1" fmla="*/ 178594 w 426843"/>
              <a:gd name="connsiteY1" fmla="*/ 884557 h 887474"/>
              <a:gd name="connsiteX2" fmla="*/ 0 w 426843"/>
              <a:gd name="connsiteY2" fmla="*/ 444025 h 887474"/>
              <a:gd name="connsiteX3" fmla="*/ 178594 w 426843"/>
              <a:gd name="connsiteY3" fmla="*/ 3493 h 887474"/>
              <a:gd name="connsiteX4" fmla="*/ 426843 w 426843"/>
              <a:gd name="connsiteY4" fmla="*/ 348999 h 887474"/>
              <a:gd name="connsiteX0" fmla="*/ 315471 w 352096"/>
              <a:gd name="connsiteY0" fmla="*/ 628673 h 889838"/>
              <a:gd name="connsiteX1" fmla="*/ 178594 w 352096"/>
              <a:gd name="connsiteY1" fmla="*/ 886921 h 889838"/>
              <a:gd name="connsiteX2" fmla="*/ 0 w 352096"/>
              <a:gd name="connsiteY2" fmla="*/ 446389 h 889838"/>
              <a:gd name="connsiteX3" fmla="*/ 178594 w 352096"/>
              <a:gd name="connsiteY3" fmla="*/ 5857 h 889838"/>
              <a:gd name="connsiteX4" fmla="*/ 352096 w 352096"/>
              <a:gd name="connsiteY4" fmla="*/ 261667 h 889838"/>
              <a:gd name="connsiteX0" fmla="*/ 315471 w 352096"/>
              <a:gd name="connsiteY0" fmla="*/ 631067 h 892232"/>
              <a:gd name="connsiteX1" fmla="*/ 178594 w 352096"/>
              <a:gd name="connsiteY1" fmla="*/ 889315 h 892232"/>
              <a:gd name="connsiteX2" fmla="*/ 0 w 352096"/>
              <a:gd name="connsiteY2" fmla="*/ 448783 h 892232"/>
              <a:gd name="connsiteX3" fmla="*/ 178594 w 352096"/>
              <a:gd name="connsiteY3" fmla="*/ 8251 h 892232"/>
              <a:gd name="connsiteX4" fmla="*/ 352096 w 352096"/>
              <a:gd name="connsiteY4" fmla="*/ 264061 h 892232"/>
              <a:gd name="connsiteX0" fmla="*/ 357827 w 357827"/>
              <a:gd name="connsiteY0" fmla="*/ 631067 h 892232"/>
              <a:gd name="connsiteX1" fmla="*/ 178594 w 357827"/>
              <a:gd name="connsiteY1" fmla="*/ 889315 h 892232"/>
              <a:gd name="connsiteX2" fmla="*/ 0 w 357827"/>
              <a:gd name="connsiteY2" fmla="*/ 448783 h 892232"/>
              <a:gd name="connsiteX3" fmla="*/ 178594 w 357827"/>
              <a:gd name="connsiteY3" fmla="*/ 8251 h 892232"/>
              <a:gd name="connsiteX4" fmla="*/ 352096 w 357827"/>
              <a:gd name="connsiteY4" fmla="*/ 264061 h 892232"/>
              <a:gd name="connsiteX0" fmla="*/ 357827 w 357868"/>
              <a:gd name="connsiteY0" fmla="*/ 631067 h 893871"/>
              <a:gd name="connsiteX1" fmla="*/ 178594 w 357868"/>
              <a:gd name="connsiteY1" fmla="*/ 889315 h 893871"/>
              <a:gd name="connsiteX2" fmla="*/ 0 w 357868"/>
              <a:gd name="connsiteY2" fmla="*/ 448783 h 893871"/>
              <a:gd name="connsiteX3" fmla="*/ 178594 w 357868"/>
              <a:gd name="connsiteY3" fmla="*/ 8251 h 893871"/>
              <a:gd name="connsiteX4" fmla="*/ 352096 w 357868"/>
              <a:gd name="connsiteY4" fmla="*/ 264061 h 893871"/>
              <a:gd name="connsiteX0" fmla="*/ 357827 w 357871"/>
              <a:gd name="connsiteY0" fmla="*/ 631067 h 890749"/>
              <a:gd name="connsiteX1" fmla="*/ 178594 w 357871"/>
              <a:gd name="connsiteY1" fmla="*/ 889315 h 890749"/>
              <a:gd name="connsiteX2" fmla="*/ 0 w 357871"/>
              <a:gd name="connsiteY2" fmla="*/ 448783 h 890749"/>
              <a:gd name="connsiteX3" fmla="*/ 178594 w 357871"/>
              <a:gd name="connsiteY3" fmla="*/ 8251 h 890749"/>
              <a:gd name="connsiteX4" fmla="*/ 352096 w 357871"/>
              <a:gd name="connsiteY4" fmla="*/ 264061 h 890749"/>
              <a:gd name="connsiteX0" fmla="*/ 357877 w 357929"/>
              <a:gd name="connsiteY0" fmla="*/ 631067 h 873533"/>
              <a:gd name="connsiteX1" fmla="*/ 196085 w 357929"/>
              <a:gd name="connsiteY1" fmla="*/ 871874 h 873533"/>
              <a:gd name="connsiteX2" fmla="*/ 50 w 357929"/>
              <a:gd name="connsiteY2" fmla="*/ 448783 h 873533"/>
              <a:gd name="connsiteX3" fmla="*/ 178644 w 357929"/>
              <a:gd name="connsiteY3" fmla="*/ 8251 h 873533"/>
              <a:gd name="connsiteX4" fmla="*/ 352146 w 357929"/>
              <a:gd name="connsiteY4" fmla="*/ 264061 h 873533"/>
              <a:gd name="connsiteX0" fmla="*/ 357877 w 357933"/>
              <a:gd name="connsiteY0" fmla="*/ 631067 h 871926"/>
              <a:gd name="connsiteX1" fmla="*/ 196085 w 357933"/>
              <a:gd name="connsiteY1" fmla="*/ 871874 h 871926"/>
              <a:gd name="connsiteX2" fmla="*/ 50 w 357933"/>
              <a:gd name="connsiteY2" fmla="*/ 448783 h 871926"/>
              <a:gd name="connsiteX3" fmla="*/ 178644 w 357933"/>
              <a:gd name="connsiteY3" fmla="*/ 8251 h 871926"/>
              <a:gd name="connsiteX4" fmla="*/ 352146 w 357933"/>
              <a:gd name="connsiteY4" fmla="*/ 264061 h 871926"/>
              <a:gd name="connsiteX0" fmla="*/ 357947 w 358003"/>
              <a:gd name="connsiteY0" fmla="*/ 631067 h 871987"/>
              <a:gd name="connsiteX1" fmla="*/ 196155 w 358003"/>
              <a:gd name="connsiteY1" fmla="*/ 871874 h 871987"/>
              <a:gd name="connsiteX2" fmla="*/ 120 w 358003"/>
              <a:gd name="connsiteY2" fmla="*/ 448783 h 871987"/>
              <a:gd name="connsiteX3" fmla="*/ 178714 w 358003"/>
              <a:gd name="connsiteY3" fmla="*/ 8251 h 871987"/>
              <a:gd name="connsiteX4" fmla="*/ 352216 w 358003"/>
              <a:gd name="connsiteY4" fmla="*/ 264061 h 871987"/>
              <a:gd name="connsiteX0" fmla="*/ 357947 w 358003"/>
              <a:gd name="connsiteY0" fmla="*/ 622900 h 863820"/>
              <a:gd name="connsiteX1" fmla="*/ 196155 w 358003"/>
              <a:gd name="connsiteY1" fmla="*/ 863707 h 863820"/>
              <a:gd name="connsiteX2" fmla="*/ 120 w 358003"/>
              <a:gd name="connsiteY2" fmla="*/ 440616 h 863820"/>
              <a:gd name="connsiteX3" fmla="*/ 178714 w 358003"/>
              <a:gd name="connsiteY3" fmla="*/ 84 h 863820"/>
              <a:gd name="connsiteX4" fmla="*/ 352216 w 358003"/>
              <a:gd name="connsiteY4" fmla="*/ 255894 h 863820"/>
              <a:gd name="connsiteX0" fmla="*/ 357947 w 358003"/>
              <a:gd name="connsiteY0" fmla="*/ 622900 h 863820"/>
              <a:gd name="connsiteX1" fmla="*/ 196155 w 358003"/>
              <a:gd name="connsiteY1" fmla="*/ 863707 h 863820"/>
              <a:gd name="connsiteX2" fmla="*/ 120 w 358003"/>
              <a:gd name="connsiteY2" fmla="*/ 440616 h 863820"/>
              <a:gd name="connsiteX3" fmla="*/ 178714 w 358003"/>
              <a:gd name="connsiteY3" fmla="*/ 84 h 863820"/>
              <a:gd name="connsiteX4" fmla="*/ 352216 w 358003"/>
              <a:gd name="connsiteY4" fmla="*/ 255894 h 863820"/>
              <a:gd name="connsiteX0" fmla="*/ 357877 w 357931"/>
              <a:gd name="connsiteY0" fmla="*/ 622857 h 821368"/>
              <a:gd name="connsiteX1" fmla="*/ 193593 w 357931"/>
              <a:gd name="connsiteY1" fmla="*/ 821308 h 821368"/>
              <a:gd name="connsiteX2" fmla="*/ 50 w 357931"/>
              <a:gd name="connsiteY2" fmla="*/ 440573 h 821368"/>
              <a:gd name="connsiteX3" fmla="*/ 178644 w 357931"/>
              <a:gd name="connsiteY3" fmla="*/ 41 h 821368"/>
              <a:gd name="connsiteX4" fmla="*/ 352146 w 357931"/>
              <a:gd name="connsiteY4" fmla="*/ 255851 h 821368"/>
              <a:gd name="connsiteX0" fmla="*/ 357865 w 357919"/>
              <a:gd name="connsiteY0" fmla="*/ 622878 h 821435"/>
              <a:gd name="connsiteX1" fmla="*/ 193581 w 357919"/>
              <a:gd name="connsiteY1" fmla="*/ 821329 h 821435"/>
              <a:gd name="connsiteX2" fmla="*/ 38 w 357919"/>
              <a:gd name="connsiteY2" fmla="*/ 440594 h 821435"/>
              <a:gd name="connsiteX3" fmla="*/ 178632 w 357919"/>
              <a:gd name="connsiteY3" fmla="*/ 62 h 821435"/>
              <a:gd name="connsiteX4" fmla="*/ 352134 w 357919"/>
              <a:gd name="connsiteY4" fmla="*/ 255872 h 821435"/>
              <a:gd name="connsiteX0" fmla="*/ 357865 w 357919"/>
              <a:gd name="connsiteY0" fmla="*/ 623115 h 821672"/>
              <a:gd name="connsiteX1" fmla="*/ 193581 w 357919"/>
              <a:gd name="connsiteY1" fmla="*/ 821566 h 821672"/>
              <a:gd name="connsiteX2" fmla="*/ 38 w 357919"/>
              <a:gd name="connsiteY2" fmla="*/ 440831 h 821672"/>
              <a:gd name="connsiteX3" fmla="*/ 178632 w 357919"/>
              <a:gd name="connsiteY3" fmla="*/ 299 h 821672"/>
              <a:gd name="connsiteX4" fmla="*/ 352134 w 357919"/>
              <a:gd name="connsiteY4" fmla="*/ 256109 h 821672"/>
              <a:gd name="connsiteX0" fmla="*/ 357865 w 357919"/>
              <a:gd name="connsiteY0" fmla="*/ 622909 h 821466"/>
              <a:gd name="connsiteX1" fmla="*/ 193581 w 357919"/>
              <a:gd name="connsiteY1" fmla="*/ 821360 h 821466"/>
              <a:gd name="connsiteX2" fmla="*/ 38 w 357919"/>
              <a:gd name="connsiteY2" fmla="*/ 440625 h 821466"/>
              <a:gd name="connsiteX3" fmla="*/ 178632 w 357919"/>
              <a:gd name="connsiteY3" fmla="*/ 93 h 821466"/>
              <a:gd name="connsiteX4" fmla="*/ 352134 w 357919"/>
              <a:gd name="connsiteY4" fmla="*/ 255903 h 821466"/>
              <a:gd name="connsiteX0" fmla="*/ 357865 w 357865"/>
              <a:gd name="connsiteY0" fmla="*/ 622909 h 821466"/>
              <a:gd name="connsiteX1" fmla="*/ 193581 w 357865"/>
              <a:gd name="connsiteY1" fmla="*/ 821360 h 821466"/>
              <a:gd name="connsiteX2" fmla="*/ 38 w 357865"/>
              <a:gd name="connsiteY2" fmla="*/ 440625 h 821466"/>
              <a:gd name="connsiteX3" fmla="*/ 178632 w 357865"/>
              <a:gd name="connsiteY3" fmla="*/ 93 h 821466"/>
              <a:gd name="connsiteX4" fmla="*/ 352134 w 357865"/>
              <a:gd name="connsiteY4" fmla="*/ 255903 h 821466"/>
              <a:gd name="connsiteX0" fmla="*/ 357865 w 357865"/>
              <a:gd name="connsiteY0" fmla="*/ 628356 h 826913"/>
              <a:gd name="connsiteX1" fmla="*/ 193581 w 357865"/>
              <a:gd name="connsiteY1" fmla="*/ 826807 h 826913"/>
              <a:gd name="connsiteX2" fmla="*/ 38 w 357865"/>
              <a:gd name="connsiteY2" fmla="*/ 446072 h 826913"/>
              <a:gd name="connsiteX3" fmla="*/ 178632 w 357865"/>
              <a:gd name="connsiteY3" fmla="*/ 5540 h 826913"/>
              <a:gd name="connsiteX4" fmla="*/ 354625 w 357865"/>
              <a:gd name="connsiteY4" fmla="*/ 253876 h 826913"/>
              <a:gd name="connsiteX0" fmla="*/ 357865 w 357865"/>
              <a:gd name="connsiteY0" fmla="*/ 627642 h 826199"/>
              <a:gd name="connsiteX1" fmla="*/ 193581 w 357865"/>
              <a:gd name="connsiteY1" fmla="*/ 826093 h 826199"/>
              <a:gd name="connsiteX2" fmla="*/ 38 w 357865"/>
              <a:gd name="connsiteY2" fmla="*/ 445358 h 826199"/>
              <a:gd name="connsiteX3" fmla="*/ 178632 w 357865"/>
              <a:gd name="connsiteY3" fmla="*/ 4826 h 826199"/>
              <a:gd name="connsiteX4" fmla="*/ 354625 w 357865"/>
              <a:gd name="connsiteY4" fmla="*/ 253162 h 826199"/>
              <a:gd name="connsiteX0" fmla="*/ 357865 w 357865"/>
              <a:gd name="connsiteY0" fmla="*/ 622963 h 821520"/>
              <a:gd name="connsiteX1" fmla="*/ 193581 w 357865"/>
              <a:gd name="connsiteY1" fmla="*/ 821414 h 821520"/>
              <a:gd name="connsiteX2" fmla="*/ 38 w 357865"/>
              <a:gd name="connsiteY2" fmla="*/ 440679 h 821520"/>
              <a:gd name="connsiteX3" fmla="*/ 178632 w 357865"/>
              <a:gd name="connsiteY3" fmla="*/ 147 h 821520"/>
              <a:gd name="connsiteX4" fmla="*/ 354625 w 357865"/>
              <a:gd name="connsiteY4" fmla="*/ 248483 h 82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65" h="821520">
                <a:moveTo>
                  <a:pt x="357865" y="622963"/>
                </a:moveTo>
                <a:cubicBezTo>
                  <a:pt x="313151" y="791064"/>
                  <a:pt x="268169" y="816914"/>
                  <a:pt x="193581" y="821414"/>
                </a:cubicBezTo>
                <a:cubicBezTo>
                  <a:pt x="118993" y="825914"/>
                  <a:pt x="-2455" y="687185"/>
                  <a:pt x="38" y="440679"/>
                </a:cubicBezTo>
                <a:cubicBezTo>
                  <a:pt x="2531" y="194173"/>
                  <a:pt x="62228" y="4773"/>
                  <a:pt x="178632" y="147"/>
                </a:cubicBezTo>
                <a:cubicBezTo>
                  <a:pt x="295036" y="-4479"/>
                  <a:pt x="337541" y="100579"/>
                  <a:pt x="354625" y="248483"/>
                </a:cubicBezTo>
              </a:path>
            </a:pathLst>
          </a:custGeom>
          <a:noFill/>
          <a:ln w="57150">
            <a:solidFill>
              <a:srgbClr val="FF0000"/>
            </a:solidFill>
            <a:prstDash val="solid"/>
            <a:round/>
            <a:headEnd/>
            <a:tailEnd/>
          </a:ln>
        </p:spPr>
        <p:txBody>
          <a:bodyPr lIns="68580" tIns="34290" rIns="68580" bIns="34290"/>
          <a:lstStyle/>
          <a:p>
            <a:pPr eaLnBrk="0" hangingPunct="0"/>
            <a:endParaRPr lang="en-US" sz="1400" dirty="0"/>
          </a:p>
        </p:txBody>
      </p:sp>
      <p:sp>
        <p:nvSpPr>
          <p:cNvPr id="2" name="TextBox 1"/>
          <p:cNvSpPr txBox="1"/>
          <p:nvPr/>
        </p:nvSpPr>
        <p:spPr>
          <a:xfrm>
            <a:off x="4965109" y="2442422"/>
            <a:ext cx="672300" cy="223138"/>
          </a:xfrm>
          <a:prstGeom prst="rect">
            <a:avLst/>
          </a:prstGeom>
          <a:noFill/>
        </p:spPr>
        <p:txBody>
          <a:bodyPr wrap="none" lIns="68580" tIns="34290" rIns="68580" bIns="34290" rtlCol="0" anchor="ctr">
            <a:spAutoFit/>
          </a:bodyPr>
          <a:lstStyle/>
          <a:p>
            <a:r>
              <a:rPr lang="en-US" sz="1000" b="1" dirty="0">
                <a:latin typeface="Arial Narrow" panose="020B0606020202030204" pitchFamily="34" charset="0"/>
              </a:rPr>
              <a:t>Bottleneck</a:t>
            </a:r>
          </a:p>
        </p:txBody>
      </p:sp>
      <p:sp>
        <p:nvSpPr>
          <p:cNvPr id="36" name="TextBox 35"/>
          <p:cNvSpPr txBox="1"/>
          <p:nvPr/>
        </p:nvSpPr>
        <p:spPr>
          <a:xfrm>
            <a:off x="5776808" y="3025673"/>
            <a:ext cx="672300" cy="223138"/>
          </a:xfrm>
          <a:prstGeom prst="rect">
            <a:avLst/>
          </a:prstGeom>
          <a:noFill/>
        </p:spPr>
        <p:txBody>
          <a:bodyPr wrap="none" lIns="68580" tIns="34290" rIns="68580" bIns="34290" rtlCol="0" anchor="ctr">
            <a:spAutoFit/>
          </a:bodyPr>
          <a:lstStyle/>
          <a:p>
            <a:pPr algn="ctr"/>
            <a:r>
              <a:rPr lang="en-US" sz="1000" b="1" dirty="0">
                <a:latin typeface="Arial Narrow" panose="020B0606020202030204" pitchFamily="34" charset="0"/>
              </a:rPr>
              <a:t>Bottleneck</a:t>
            </a:r>
          </a:p>
        </p:txBody>
      </p:sp>
      <p:sp>
        <p:nvSpPr>
          <p:cNvPr id="37" name="TextBox 36"/>
          <p:cNvSpPr txBox="1"/>
          <p:nvPr/>
        </p:nvSpPr>
        <p:spPr>
          <a:xfrm>
            <a:off x="2879783" y="3025673"/>
            <a:ext cx="672300" cy="223138"/>
          </a:xfrm>
          <a:prstGeom prst="rect">
            <a:avLst/>
          </a:prstGeom>
          <a:noFill/>
        </p:spPr>
        <p:txBody>
          <a:bodyPr wrap="none" lIns="68580" tIns="34290" rIns="68580" bIns="34290" rtlCol="0" anchor="ctr">
            <a:spAutoFit/>
          </a:bodyPr>
          <a:lstStyle/>
          <a:p>
            <a:pPr algn="ctr"/>
            <a:r>
              <a:rPr lang="en-US" sz="1000" b="1" dirty="0">
                <a:latin typeface="Arial Narrow" panose="020B0606020202030204" pitchFamily="34" charset="0"/>
              </a:rPr>
              <a:t>Bottleneck</a:t>
            </a:r>
          </a:p>
        </p:txBody>
      </p:sp>
      <p:sp>
        <p:nvSpPr>
          <p:cNvPr id="4" name="Down Arrow 3"/>
          <p:cNvSpPr/>
          <p:nvPr/>
        </p:nvSpPr>
        <p:spPr bwMode="auto">
          <a:xfrm>
            <a:off x="790489" y="3592700"/>
            <a:ext cx="1051133" cy="371602"/>
          </a:xfrm>
          <a:prstGeom prst="downArrow">
            <a:avLst/>
          </a:prstGeom>
          <a:noFill/>
          <a:ln w="28575" cap="flat" cmpd="sng" algn="ctr">
            <a:solidFill>
              <a:schemeClr val="tx1">
                <a:lumMod val="6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400" dirty="0">
              <a:latin typeface="Arial" charset="0"/>
            </a:endParaRPr>
          </a:p>
        </p:txBody>
      </p:sp>
      <p:sp>
        <p:nvSpPr>
          <p:cNvPr id="40" name="Down Arrow 39"/>
          <p:cNvSpPr/>
          <p:nvPr/>
        </p:nvSpPr>
        <p:spPr bwMode="auto">
          <a:xfrm>
            <a:off x="7293837" y="3607050"/>
            <a:ext cx="1051133" cy="357251"/>
          </a:xfrm>
          <a:prstGeom prst="downArrow">
            <a:avLst/>
          </a:prstGeom>
          <a:noFill/>
          <a:ln w="28575" cap="flat" cmpd="sng" algn="ctr">
            <a:solidFill>
              <a:schemeClr val="tx1">
                <a:lumMod val="6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400" dirty="0">
              <a:latin typeface="Arial" charset="0"/>
            </a:endParaRPr>
          </a:p>
        </p:txBody>
      </p:sp>
      <p:sp>
        <p:nvSpPr>
          <p:cNvPr id="32" name="AutoShape 22"/>
          <p:cNvSpPr>
            <a:spLocks noChangeArrowheads="1"/>
          </p:cNvSpPr>
          <p:nvPr/>
        </p:nvSpPr>
        <p:spPr bwMode="auto">
          <a:xfrm>
            <a:off x="834950" y="4241080"/>
            <a:ext cx="7639204" cy="457200"/>
          </a:xfrm>
          <a:prstGeom prst="roundRect">
            <a:avLst>
              <a:gd name="adj" fmla="val 16667"/>
            </a:avLst>
          </a:prstGeom>
          <a:gradFill rotWithShape="1">
            <a:gsLst>
              <a:gs pos="0">
                <a:srgbClr val="005998"/>
              </a:gs>
              <a:gs pos="100000">
                <a:srgbClr val="003A5D"/>
              </a:gs>
            </a:gsLst>
            <a:lin ang="2700000" scaled="1"/>
          </a:gradFill>
          <a:ln w="19050" algn="ctr">
            <a:solidFill>
              <a:srgbClr val="292929">
                <a:alpha val="70000"/>
              </a:srgbClr>
            </a:solidFill>
            <a:round/>
            <a:headEnd/>
            <a:tailEnd/>
          </a:ln>
          <a:effectLst/>
        </p:spPr>
        <p:txBody>
          <a:bodyPr wrap="none" anchor="ctr"/>
          <a:lstStyle/>
          <a:p>
            <a:pPr algn="ctr"/>
            <a:r>
              <a:rPr lang="en-US" sz="1600" b="1" dirty="0">
                <a:solidFill>
                  <a:schemeClr val="bg1"/>
                </a:solidFill>
              </a:rPr>
              <a:t>Need to think about Compute Offload as well as </a:t>
            </a:r>
            <a:r>
              <a:rPr lang="en-US" sz="1600" b="1" dirty="0" err="1">
                <a:solidFill>
                  <a:schemeClr val="bg1"/>
                </a:solidFill>
              </a:rPr>
              <a:t>Input/Output</a:t>
            </a:r>
            <a:r>
              <a:rPr lang="en-US" sz="1600" b="1" dirty="0">
                <a:solidFill>
                  <a:schemeClr val="bg1"/>
                </a:solidFill>
              </a:rPr>
              <a:t> Processing</a:t>
            </a:r>
          </a:p>
        </p:txBody>
      </p:sp>
      <p:sp>
        <p:nvSpPr>
          <p:cNvPr id="39" name="Rectangle 38"/>
          <p:cNvSpPr/>
          <p:nvPr/>
        </p:nvSpPr>
        <p:spPr bwMode="auto">
          <a:xfrm>
            <a:off x="2626544" y="1002595"/>
            <a:ext cx="3892552" cy="748481"/>
          </a:xfrm>
          <a:prstGeom prst="rect">
            <a:avLst/>
          </a:prstGeom>
          <a:solidFill>
            <a:schemeClr val="tx1"/>
          </a:solidFill>
          <a:ln w="9525" cap="flat" cmpd="sng" algn="ctr">
            <a:noFill/>
            <a:prstDash val="solid"/>
            <a:round/>
            <a:headEnd type="none" w="med" len="med"/>
            <a:tailEnd type="none" w="med" len="med"/>
          </a:ln>
          <a:effectLst>
            <a:glow rad="101600">
              <a:schemeClr val="bg1">
                <a:lumMod val="75000"/>
                <a:alpha val="60000"/>
              </a:schemeClr>
            </a:glow>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400" dirty="0">
              <a:latin typeface="Arial" charset="0"/>
            </a:endParaRPr>
          </a:p>
        </p:txBody>
      </p:sp>
      <p:sp>
        <p:nvSpPr>
          <p:cNvPr id="41" name="TextBox 81"/>
          <p:cNvSpPr txBox="1">
            <a:spLocks noChangeArrowheads="1"/>
          </p:cNvSpPr>
          <p:nvPr/>
        </p:nvSpPr>
        <p:spPr bwMode="auto">
          <a:xfrm>
            <a:off x="2626545" y="999660"/>
            <a:ext cx="3892552" cy="392415"/>
          </a:xfrm>
          <a:prstGeom prst="rect">
            <a:avLst/>
          </a:prstGeom>
          <a:solidFill>
            <a:schemeClr val="bg1"/>
          </a:solidFill>
          <a:ln w="9525">
            <a:noFill/>
            <a:miter lim="800000"/>
            <a:headEnd/>
            <a:tailEnd/>
          </a:ln>
        </p:spPr>
        <p:txBody>
          <a:bodyPr wrap="square" lIns="68580" tIns="34290" rIns="68580" bIns="34290">
            <a:spAutoFit/>
          </a:bodyPr>
          <a:lstStyle/>
          <a:p>
            <a:pPr algn="ctr" eaLnBrk="0" hangingPunct="0"/>
            <a:r>
              <a:rPr lang="en-US" sz="1600" b="1" dirty="0"/>
              <a:t>Memory Intensive (can’t store data</a:t>
            </a:r>
            <a:r>
              <a:rPr lang="en-US" sz="2100" b="1" dirty="0"/>
              <a:t>) </a:t>
            </a:r>
            <a:endParaRPr lang="en-US" sz="1100" b="1" dirty="0"/>
          </a:p>
        </p:txBody>
      </p:sp>
      <p:sp>
        <p:nvSpPr>
          <p:cNvPr id="42" name="TextBox 74"/>
          <p:cNvSpPr txBox="1">
            <a:spLocks noChangeArrowheads="1"/>
          </p:cNvSpPr>
          <p:nvPr/>
        </p:nvSpPr>
        <p:spPr bwMode="auto">
          <a:xfrm>
            <a:off x="2626545" y="1393003"/>
            <a:ext cx="3892552" cy="346249"/>
          </a:xfrm>
          <a:prstGeom prst="rect">
            <a:avLst/>
          </a:prstGeom>
          <a:solidFill>
            <a:schemeClr val="bg1"/>
          </a:solidFill>
          <a:ln w="9525">
            <a:noFill/>
            <a:miter lim="800000"/>
            <a:headEnd/>
            <a:tailEnd/>
          </a:ln>
        </p:spPr>
        <p:txBody>
          <a:bodyPr wrap="square" lIns="68580" tIns="34290" rIns="68580" bIns="34290">
            <a:spAutoFit/>
          </a:bodyPr>
          <a:lstStyle/>
          <a:p>
            <a:pPr algn="ctr" eaLnBrk="0" hangingPunct="0"/>
            <a:r>
              <a:rPr lang="en-US" b="1" dirty="0">
                <a:solidFill>
                  <a:srgbClr val="0070C0"/>
                </a:solidFill>
                <a:sym typeface="Wingdings" pitchFamily="2" charset="2"/>
              </a:rPr>
              <a:t>Result: </a:t>
            </a:r>
            <a:r>
              <a:rPr lang="en-US" b="1" dirty="0">
                <a:solidFill>
                  <a:srgbClr val="FF0000"/>
                </a:solidFill>
                <a:sym typeface="Wingdings" pitchFamily="2" charset="2"/>
              </a:rPr>
              <a:t>Slow Performance</a:t>
            </a:r>
            <a:endParaRPr lang="en-US" dirty="0">
              <a:solidFill>
                <a:srgbClr val="FF0000"/>
              </a:solidFill>
            </a:endParaRPr>
          </a:p>
        </p:txBody>
      </p:sp>
    </p:spTree>
    <p:custDataLst>
      <p:tags r:id="rId1"/>
    </p:custDataLst>
    <p:extLst>
      <p:ext uri="{BB962C8B-B14F-4D97-AF65-F5344CB8AC3E}">
        <p14:creationId xmlns:p14="http://schemas.microsoft.com/office/powerpoint/2010/main" val="245583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A1BBDE-7A4E-4433-AA8F-21F8E64F6705}" type="slidenum">
              <a:rPr lang="en-US" smtClean="0"/>
              <a:t>9</a:t>
            </a:fld>
            <a:endParaRPr lang="en-US"/>
          </a:p>
        </p:txBody>
      </p:sp>
      <p:sp>
        <p:nvSpPr>
          <p:cNvPr id="3" name="Title 2"/>
          <p:cNvSpPr>
            <a:spLocks noGrp="1"/>
          </p:cNvSpPr>
          <p:nvPr>
            <p:ph type="title"/>
          </p:nvPr>
        </p:nvSpPr>
        <p:spPr/>
        <p:txBody>
          <a:bodyPr/>
          <a:lstStyle/>
          <a:p>
            <a:r>
              <a:rPr lang="en-US" dirty="0"/>
              <a:t>The Intel Vision</a:t>
            </a:r>
          </a:p>
        </p:txBody>
      </p:sp>
      <p:sp>
        <p:nvSpPr>
          <p:cNvPr id="4" name="Content Placeholder 3">
            <a:extLst>
              <a:ext uri="{FF2B5EF4-FFF2-40B4-BE49-F238E27FC236}">
                <a16:creationId xmlns:a16="http://schemas.microsoft.com/office/drawing/2014/main" id="{FFE2DA2B-2512-440D-ACB7-B0553E9C1EF4}"/>
              </a:ext>
            </a:extLst>
          </p:cNvPr>
          <p:cNvSpPr>
            <a:spLocks noGrp="1"/>
          </p:cNvSpPr>
          <p:nvPr>
            <p:ph sz="quarter" idx="13"/>
          </p:nvPr>
        </p:nvSpPr>
        <p:spPr>
          <a:xfrm>
            <a:off x="474690" y="752233"/>
            <a:ext cx="8228012" cy="3425825"/>
          </a:xfrm>
        </p:spPr>
        <p:txBody>
          <a:bodyPr/>
          <a:lstStyle/>
          <a:p>
            <a:r>
              <a:rPr lang="en-US" sz="2400" dirty="0"/>
              <a:t>Heterogeneous Systems:</a:t>
            </a:r>
          </a:p>
          <a:p>
            <a:pPr lvl="1"/>
            <a:r>
              <a:rPr lang="en-US" sz="2400" dirty="0"/>
              <a:t>Span from CPU to GPU to FPGA to dedicated devices with consistent programming models, languages, and tools</a:t>
            </a:r>
          </a:p>
          <a:p>
            <a:endParaRPr lang="en-US" dirty="0"/>
          </a:p>
        </p:txBody>
      </p:sp>
      <p:pic>
        <p:nvPicPr>
          <p:cNvPr id="14" name="Picture 3">
            <a:extLst>
              <a:ext uri="{FF2B5EF4-FFF2-40B4-BE49-F238E27FC236}">
                <a16:creationId xmlns:a16="http://schemas.microsoft.com/office/drawing/2014/main" id="{686E46C0-DE38-43A0-B087-7F1000214974}"/>
              </a:ext>
            </a:extLst>
          </p:cNvPr>
          <p:cNvPicPr>
            <a:picLocks noChangeAspect="1" noChangeArrowheads="1"/>
          </p:cNvPicPr>
          <p:nvPr/>
        </p:nvPicPr>
        <p:blipFill>
          <a:blip r:embed="rId4" cstate="print"/>
          <a:srcRect/>
          <a:stretch>
            <a:fillRect/>
          </a:stretch>
        </p:blipFill>
        <p:spPr bwMode="auto">
          <a:xfrm>
            <a:off x="697348" y="2742808"/>
            <a:ext cx="1301754" cy="1293958"/>
          </a:xfrm>
          <a:prstGeom prst="rect">
            <a:avLst/>
          </a:prstGeom>
          <a:noFill/>
          <a:ln w="9525">
            <a:noFill/>
            <a:miter lim="800000"/>
            <a:headEnd/>
            <a:tailEnd/>
          </a:ln>
        </p:spPr>
      </p:pic>
      <p:pic>
        <p:nvPicPr>
          <p:cNvPr id="15" name="Picture 2">
            <a:extLst>
              <a:ext uri="{FF2B5EF4-FFF2-40B4-BE49-F238E27FC236}">
                <a16:creationId xmlns:a16="http://schemas.microsoft.com/office/drawing/2014/main" id="{C9079B25-E2E3-41CC-9174-AEB4B15A5CA9}"/>
              </a:ext>
            </a:extLst>
          </p:cNvPr>
          <p:cNvPicPr>
            <a:picLocks noChangeAspect="1" noChangeArrowheads="1"/>
          </p:cNvPicPr>
          <p:nvPr/>
        </p:nvPicPr>
        <p:blipFill>
          <a:blip r:embed="rId5" cstate="print"/>
          <a:srcRect/>
          <a:stretch>
            <a:fillRect/>
          </a:stretch>
        </p:blipFill>
        <p:spPr bwMode="auto">
          <a:xfrm>
            <a:off x="7087294" y="2735197"/>
            <a:ext cx="1343648" cy="1304815"/>
          </a:xfrm>
          <a:prstGeom prst="rect">
            <a:avLst/>
          </a:prstGeom>
          <a:noFill/>
          <a:ln w="9525">
            <a:noFill/>
            <a:miter lim="800000"/>
            <a:headEnd/>
            <a:tailEnd/>
          </a:ln>
        </p:spPr>
      </p:pic>
      <p:pic>
        <p:nvPicPr>
          <p:cNvPr id="16" name="Picture 15">
            <a:extLst>
              <a:ext uri="{FF2B5EF4-FFF2-40B4-BE49-F238E27FC236}">
                <a16:creationId xmlns:a16="http://schemas.microsoft.com/office/drawing/2014/main" id="{6165D11D-0DD3-440C-803F-77E52CC37DA6}"/>
              </a:ext>
            </a:extLst>
          </p:cNvPr>
          <p:cNvPicPr>
            <a:picLocks noChangeAspect="1" noChangeArrowheads="1"/>
          </p:cNvPicPr>
          <p:nvPr/>
        </p:nvPicPr>
        <p:blipFill>
          <a:blip r:embed="rId6" cstate="print"/>
          <a:srcRect/>
          <a:stretch>
            <a:fillRect/>
          </a:stretch>
        </p:blipFill>
        <p:spPr bwMode="auto">
          <a:xfrm>
            <a:off x="2792726" y="2742750"/>
            <a:ext cx="1310764" cy="1298848"/>
          </a:xfrm>
          <a:prstGeom prst="rect">
            <a:avLst/>
          </a:prstGeom>
          <a:noFill/>
          <a:ln w="9525">
            <a:noFill/>
            <a:miter lim="800000"/>
            <a:headEnd/>
            <a:tailEnd/>
          </a:ln>
        </p:spPr>
      </p:pic>
      <p:pic>
        <p:nvPicPr>
          <p:cNvPr id="17" name="Picture 4" descr="http://regmedia.co.uk/2012/03/22/nvidia_kepler_die_shot.jpg">
            <a:extLst>
              <a:ext uri="{FF2B5EF4-FFF2-40B4-BE49-F238E27FC236}">
                <a16:creationId xmlns:a16="http://schemas.microsoft.com/office/drawing/2014/main" id="{042C7711-288A-4AB6-98F9-D3F0082E69CD}"/>
              </a:ext>
            </a:extLst>
          </p:cNvPr>
          <p:cNvPicPr>
            <a:picLocks noChangeAspect="1" noChangeArrowheads="1"/>
          </p:cNvPicPr>
          <p:nvPr/>
        </p:nvPicPr>
        <p:blipFill>
          <a:blip r:embed="rId7" cstate="print"/>
          <a:srcRect/>
          <a:stretch>
            <a:fillRect/>
          </a:stretch>
        </p:blipFill>
        <p:spPr bwMode="auto">
          <a:xfrm>
            <a:off x="4897114" y="2769731"/>
            <a:ext cx="1396557" cy="1280178"/>
          </a:xfrm>
          <a:prstGeom prst="rect">
            <a:avLst/>
          </a:prstGeom>
          <a:noFill/>
        </p:spPr>
      </p:pic>
      <p:sp>
        <p:nvSpPr>
          <p:cNvPr id="18" name="TextBox 17">
            <a:extLst>
              <a:ext uri="{FF2B5EF4-FFF2-40B4-BE49-F238E27FC236}">
                <a16:creationId xmlns:a16="http://schemas.microsoft.com/office/drawing/2014/main" id="{4F64B23E-E09E-4C0E-876D-8B811D5C3986}"/>
              </a:ext>
            </a:extLst>
          </p:cNvPr>
          <p:cNvSpPr txBox="1"/>
          <p:nvPr/>
        </p:nvSpPr>
        <p:spPr>
          <a:xfrm>
            <a:off x="697348" y="4178058"/>
            <a:ext cx="8821455" cy="369330"/>
          </a:xfrm>
          <a:prstGeom prst="rect">
            <a:avLst/>
          </a:prstGeom>
          <a:noFill/>
        </p:spPr>
        <p:txBody>
          <a:bodyPr wrap="square" lIns="91438" tIns="45719" rIns="91438" bIns="45719" rtlCol="0">
            <a:spAutoFit/>
          </a:bodyPr>
          <a:lstStyle/>
          <a:p>
            <a:r>
              <a:rPr lang="en-US" dirty="0"/>
              <a:t>CPUs </a:t>
            </a:r>
            <a:r>
              <a:rPr lang="en-US" dirty="0">
                <a:solidFill>
                  <a:srgbClr val="FF00FF"/>
                </a:solidFill>
              </a:rPr>
              <a:t>		</a:t>
            </a:r>
            <a:r>
              <a:rPr lang="en-US" dirty="0"/>
              <a:t>        GPUs                  </a:t>
            </a:r>
            <a:r>
              <a:rPr lang="en-US" dirty="0">
                <a:solidFill>
                  <a:srgbClr val="FF00FF"/>
                </a:solidFill>
              </a:rPr>
              <a:t>	</a:t>
            </a:r>
            <a:r>
              <a:rPr lang="en-US" dirty="0"/>
              <a:t>FPGAs</a:t>
            </a:r>
            <a:r>
              <a:rPr lang="en-US" dirty="0">
                <a:solidFill>
                  <a:srgbClr val="FF00FF"/>
                </a:solidFill>
              </a:rPr>
              <a:t>		    </a:t>
            </a:r>
            <a:r>
              <a:rPr lang="en-US" dirty="0"/>
              <a:t> ASSP</a:t>
            </a:r>
          </a:p>
        </p:txBody>
      </p:sp>
      <p:sp>
        <p:nvSpPr>
          <p:cNvPr id="10" name="TextBox 9">
            <a:extLst>
              <a:ext uri="{FF2B5EF4-FFF2-40B4-BE49-F238E27FC236}">
                <a16:creationId xmlns:a16="http://schemas.microsoft.com/office/drawing/2014/main" id="{1D74C142-EE5D-4152-8FEA-05629ACDD56E}"/>
              </a:ext>
            </a:extLst>
          </p:cNvPr>
          <p:cNvSpPr txBox="1"/>
          <p:nvPr/>
        </p:nvSpPr>
        <p:spPr>
          <a:xfrm>
            <a:off x="7375691" y="4449465"/>
            <a:ext cx="1055251" cy="307775"/>
          </a:xfrm>
          <a:prstGeom prst="rect">
            <a:avLst/>
          </a:prstGeom>
          <a:noFill/>
        </p:spPr>
        <p:txBody>
          <a:bodyPr wrap="square" lIns="91438" tIns="45719" rIns="91438" bIns="45719" rtlCol="0">
            <a:spAutoFit/>
          </a:bodyPr>
          <a:lstStyle/>
          <a:p>
            <a:r>
              <a:rPr lang="en-US" sz="700" dirty="0"/>
              <a:t>Application Specific Standard Product</a:t>
            </a:r>
          </a:p>
        </p:txBody>
      </p:sp>
    </p:spTree>
    <p:custDataLst>
      <p:tags r:id="rId1"/>
    </p:custDataLst>
    <p:extLst>
      <p:ext uri="{BB962C8B-B14F-4D97-AF65-F5344CB8AC3E}">
        <p14:creationId xmlns:p14="http://schemas.microsoft.com/office/powerpoint/2010/main" val="234384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LOCK_SLIDE" val="0"/>
  <p:tag name="AUDIO_ID" val="507"/>
  <p:tag name="ARTICULATE_USED_LAYOUT" val="1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chang\AppData\Local\Temp\articulate\presenter\imgtemp\XqQAgMHX_files\slide0001_image001.emz"/>
</p:tagLst>
</file>

<file path=ppt/tags/tag13.xml><?xml version="1.0" encoding="utf-8"?>
<p:tagLst xmlns:a="http://schemas.openxmlformats.org/drawingml/2006/main" xmlns:r="http://schemas.openxmlformats.org/officeDocument/2006/relationships" xmlns:p="http://schemas.openxmlformats.org/presentationml/2006/main">
  <p:tag name="AUDIO_ID" val="313"/>
  <p:tag name="ORIGINAL_AUDIO_FILEPATH" val="C:\Users\billjenk\Documents\Training\OLT\IntroFPGAforSW\Audio\Slide41.mp3"/>
  <p:tag name="ELAPSEDTIME" val="39.392"/>
  <p:tag name="TIMELINE" val="13.1/27.0"/>
  <p:tag name="ARTICULATE_NAV_LEVEL" val="2"/>
  <p:tag name="ARTICULATE_SLIDE_PRESENTER_GUID" val="79bb8410-e310-4d98-a87f-672251cdbe70"/>
  <p:tag name="ARTICULATE_SLIDE_PAUSE" val="0"/>
  <p:tag name="ARTICULATE_LOCK_SLIDE" val="0"/>
  <p:tag name="ARTICULATE_HIDE_SLIDE" val="0"/>
  <p:tag name="ARTICULATE_PLAYER_CONTROL_PREVIOUS" val="True"/>
  <p:tag name="ARTICULATE_PLAYER_CONTROL_NEXT" val="True"/>
  <p:tag name="ARTICULATE_USED_LAYOUT" val="20"/>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DUPLICATEID" val="e369ec7fa35c4b178dca59ffb1e4d719"/>
</p:tagLst>
</file>

<file path=ppt/tags/tag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NNOTATION_COUNT" val="0"/>
  <p:tag name="AUDIO_ID" val="305"/>
  <p:tag name="ARTICULATE_AUDIO_RECORDED" val="1"/>
  <p:tag name="ORIGINAL_AUDIO_FILEPATH" val="C:\Courses\HLS\Audio\5.wav"/>
  <p:tag name="ELAPSEDTIME" val="56.722"/>
  <p:tag name="TIMELINE" val="29.7"/>
  <p:tag name="ARTICULATE_NAV_LEVEL" val="1"/>
  <p:tag name="ARTICULATE_SLIDE_PRESENTER_GUID" val="f0ba6d4a-d345-4437-a98e-96d9891501a8"/>
  <p:tag name="ARTICULATE_SLIDE_PAUSE" val="0"/>
  <p:tag name="ARTICULATE_LOCK_SLIDE" val="0"/>
  <p:tag name="ARTICULATE_HIDE_SLIDE" val="0"/>
  <p:tag name="ARTICULATE_PLAYER_CONTROL_PREVIOUS" val="True"/>
  <p:tag name="ARTICULATE_PLAYER_CONTROL_NEXT" val="True"/>
  <p:tag name="ARTICULATE_USED_LAYOUT" val="15"/>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NNOTATION_COUNT" val="0"/>
  <p:tag name="AUDIO_ID" val="309"/>
  <p:tag name="ARTICULATE_AUDIO_RECORDED" val="1"/>
  <p:tag name="ORIGINAL_AUDIO_FILEPATH" val="C:\Courses\HLS\Audio\10.wav"/>
  <p:tag name="ELAPSEDTIME" val="116.142"/>
  <p:tag name="ARTICULATE_NAV_LEVEL" val="1"/>
  <p:tag name="ARTICULATE_SLIDE_PRESENTER_GUID" val="f0ba6d4a-d345-4437-a98e-96d9891501a8"/>
  <p:tag name="ARTICULATE_SLIDE_PAUSE" val="0"/>
  <p:tag name="ARTICULATE_LOCK_SLIDE" val="0"/>
  <p:tag name="ARTICULATE_HIDE_SLIDE" val="0"/>
  <p:tag name="ARTICULATE_PLAYER_CONTROL_PREVIOUS" val="True"/>
  <p:tag name="ARTICULATE_PLAYER_CONTROL_NEXT" val="True"/>
  <p:tag name="ARTICULATE_USED_LAYOUT" val="15"/>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617"/>
  <p:tag name="ARTICULATE_ANNOTATIONS" val="&lt;Annotations /&gt;"/>
  <p:tag name="ELAPSEDTIME" val="31.24"/>
  <p:tag name="ARTICULATE_NAV_LEVEL" val="1"/>
  <p:tag name="ARTICULATE_TOC_EXPANDED" val="True"/>
  <p:tag name="ARTICULATE_SLIDE_PRESENTER_GUID" val="d7db2299-49ca-424a-85a7-ed004728ad90"/>
  <p:tag name="ARTICULATE_SLIDE_PAUSE" val="0"/>
  <p:tag name="ARTICULATE_HIDE_SLIDE" val="0"/>
  <p:tag name="ARTICULATE_PLAYER_CONTROL_PREVIOUS" val="True"/>
  <p:tag name="ARTICULATE_PLAYER_CONTROL_NEXT" val="True"/>
  <p:tag name="ARTICULATE_USED_LAYOUT" val="15"/>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315"/>
  <p:tag name="ARTICULATE_AUDIO_RECORDED" val="1"/>
  <p:tag name="ORIGINAL_AUDIO_FILEPATH" val="C:\Courses\HLS\Audio\8.wav"/>
  <p:tag name="ELAPSEDTIME" val="85.702"/>
  <p:tag name="ARTICULATE_NAV_LEVEL" val="1"/>
  <p:tag name="ARTICULATE_SLIDE_PRESENTER_GUID" val="f0ba6d4a-d345-4437-a98e-96d9891501a8"/>
  <p:tag name="ARTICULATE_SLIDE_PAUSE" val="0"/>
  <p:tag name="ARTICULATE_LOCK_SLIDE" val="0"/>
  <p:tag name="ARTICULATE_HIDE_SLIDE" val="0"/>
  <p:tag name="ARTICULATE_PLAYER_CONTROL_PREVIOUS" val="True"/>
  <p:tag name="ARTICULATE_PLAYER_CONTROL_NEXT" val="True"/>
  <p:tag name="ARTICULATE_USED_LAYOUT" val="15"/>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0e240e6f-7e3c-4d67-9f9d-21ac4ea18e10"/>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0d29d1f8-8483-4bde-a975-b7c826261b09"/>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81c0e599-9ded-4470-a170-c6e23850b237"/>
</p:tagLst>
</file>

<file path=ppt/tags/tag3.xml><?xml version="1.0" encoding="utf-8"?>
<p:tagLst xmlns:a="http://schemas.openxmlformats.org/drawingml/2006/main" xmlns:r="http://schemas.openxmlformats.org/officeDocument/2006/relationships" xmlns:p="http://schemas.openxmlformats.org/presentationml/2006/main">
  <p:tag name="AUDIO_ID" val="264"/>
  <p:tag name="ORIGINAL_AUDIO_FILEPATH" val="C:\Users\billjenk\Documents\Training\OLT\IntroFPGAforSW\Audio\Slide5.mp3"/>
  <p:tag name="ELAPSEDTIME" val="26.402"/>
  <p:tag name="ARTICULATE_NAV_LEVEL" val="2"/>
  <p:tag name="ARTICULATE_SLIDE_PRESENTER_GUID" val="79bb8410-e310-4d98-a87f-672251cdbe70"/>
  <p:tag name="ARTICULATE_SLIDE_PAUSE" val="0"/>
  <p:tag name="ARTICULATE_LOCK_SLIDE" val="0"/>
  <p:tag name="ARTICULATE_HIDE_SLIDE" val="0"/>
  <p:tag name="ARTICULATE_PLAYER_CONTROL_PREVIOUS" val="True"/>
  <p:tag name="ARTICULATE_PLAYER_CONTROL_NEXT" val="True"/>
  <p:tag name="ARTICULATE_USED_LAYOUT" val="15"/>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UDIO_ID" val="291"/>
  <p:tag name="ORIGINAL_AUDIO_FILEPATH" val="C:\Users\billjenk\Documents\Training\OLT\IntroFPGAforSW\Audio\Slide6.mp3"/>
  <p:tag name="ELAPSEDTIME" val="60.492"/>
  <p:tag name="ARTICULATE_NAV_LEVEL" val="2"/>
  <p:tag name="ARTICULATE_SLIDE_PRESENTER_GUID" val="79bb8410-e310-4d98-a87f-672251cdbe70"/>
  <p:tag name="ARTICULATE_SLIDE_PAUSE" val="0"/>
  <p:tag name="ARTICULATE_LOCK_SLIDE" val="0"/>
  <p:tag name="ARTICULATE_HIDE_SLIDE" val="0"/>
  <p:tag name="ARTICULATE_PLAYER_CONTROL_PREVIOUS" val="True"/>
  <p:tag name="ARTICULATE_PLAYER_CONTROL_NEXT" val="True"/>
  <p:tag name="ARTICULATE_USED_LAYOUT" val="20"/>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UDIO_ID" val="268"/>
  <p:tag name="ORIGINAL_AUDIO_FILEPATH" val="C:\Users\billjenk\Documents\Training\OLT\IntroFPGAforSW\Audio\Slide8.mp3"/>
  <p:tag name="ELAPSEDTIME" val="19.042"/>
  <p:tag name="ARTICULATE_NAV_LEVEL" val="2"/>
  <p:tag name="ARTICULATE_SLIDE_PRESENTER_GUID" val="79bb8410-e310-4d98-a87f-672251cdbe70"/>
  <p:tag name="ARTICULATE_SLIDE_PAUSE" val="0"/>
  <p:tag name="ARTICULATE_LOCK_SLIDE" val="0"/>
  <p:tag name="ARTICULATE_HIDE_SLIDE" val="0"/>
  <p:tag name="ARTICULATE_PLAYER_CONTROL_PREVIOUS" val="True"/>
  <p:tag name="ARTICULATE_PLAYER_CONTROL_NEXT" val="True"/>
  <p:tag name="ARTICULATE_USED_LAYOUT" val="4"/>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C108062F88AF41BAEFE7BBA3C00F5B" ma:contentTypeVersion="8" ma:contentTypeDescription="Create a new document." ma:contentTypeScope="" ma:versionID="3df863e45245b6691cb84e72f922e8f0">
  <xsd:schema xmlns:xsd="http://www.w3.org/2001/XMLSchema" xmlns:xs="http://www.w3.org/2001/XMLSchema" xmlns:p="http://schemas.microsoft.com/office/2006/metadata/properties" xmlns:ns1="http://schemas.microsoft.com/sharepoint/v3" xmlns:ns2="ae4370ae-4553-45cd-9248-e0097c05623e" xmlns:ns3="ded6fe7b-f8fc-47a8-a37a-d903398c8fc9" targetNamespace="http://schemas.microsoft.com/office/2006/metadata/properties" ma:root="true" ma:fieldsID="83ad1619b9e8450f9892ce50b873060d" ns1:_="" ns2:_="" ns3:_="">
    <xsd:import namespace="http://schemas.microsoft.com/sharepoint/v3"/>
    <xsd:import namespace="ae4370ae-4553-45cd-9248-e0097c05623e"/>
    <xsd:import namespace="ded6fe7b-f8fc-47a8-a37a-d903398c8fc9"/>
    <xsd:element name="properties">
      <xsd:complexType>
        <xsd:sequence>
          <xsd:element name="documentManagement">
            <xsd:complexType>
              <xsd:all>
                <xsd:element ref="ns1:CSMeta2010Field" minOccurs="0"/>
                <xsd:element ref="ns2:cd825eb8fee1444d864bb27f99cce117"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SMeta2010Field" ma:index="2" nillable="true" ma:displayName="Classification Status"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4370ae-4553-45cd-9248-e0097c05623e" elementFormDefault="qualified">
    <xsd:import namespace="http://schemas.microsoft.com/office/2006/documentManagement/types"/>
    <xsd:import namespace="http://schemas.microsoft.com/office/infopath/2007/PartnerControls"/>
    <xsd:element name="cd825eb8fee1444d864bb27f99cce117" ma:index="9" nillable="true" ma:taxonomy="true" ma:internalName="cd825eb8fee1444d864bb27f99cce117" ma:taxonomyFieldName="CTPClassification" ma:displayName="CTPClassification" ma:default="" ma:fieldId="{cd825eb8-fee1-444d-864b-b27f99cce117}" ma:sspId="b2fd7923-39df-40b1-bcec-a4d906d8b0f0" ma:termSetId="3a1971e1-eaf7-42dd-be35-db4e74500b93"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ed6fe7b-f8fc-47a8-a37a-d903398c8fc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fbda071-672b-4ee9-b66a-8ae8aeb1026f}" ma:internalName="TaxCatchAll" ma:showField="CatchAllData" ma:web="ae4370ae-4553-45cd-9248-e0097c05623e">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ffbda071-672b-4ee9-b66a-8ae8aeb1026f}" ma:internalName="TaxCatchAllLabel" ma:readOnly="true" ma:showField="CatchAllDataLabel" ma:web="ae4370ae-4553-45cd-9248-e0097c0562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SMeta2010Field xmlns="http://schemas.microsoft.com/sharepoint/v3">7190d04f-9e41-4d59-84fd-8ad4921078db;2019-04-23 11:28:51;AUTOCLASSIFIED;CTPClassification:2019-04-23 11:28:51|True||AUTOCLASSIFIED|2019-04-23 11:28:51|UNDEFINED|cd825eb8-fee1-444d-864b-b27f99cce117;False</CSMeta2010Field>
    <cd825eb8fee1444d864bb27f99cce117 xmlns="ae4370ae-4553-45cd-9248-e0097c05623e">
      <Terms xmlns="http://schemas.microsoft.com/office/infopath/2007/PartnerControls"/>
    </cd825eb8fee1444d864bb27f99cce117>
    <TaxCatchAll xmlns="ded6fe7b-f8fc-47a8-a37a-d903398c8fc9"/>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b2fd7923-39df-40b1-bcec-a4d906d8b0f0" ContentTypeId="0x0101" PreviousValue="false"/>
</file>

<file path=customXml/itemProps1.xml><?xml version="1.0" encoding="utf-8"?>
<ds:datastoreItem xmlns:ds="http://schemas.openxmlformats.org/officeDocument/2006/customXml" ds:itemID="{3AB1DC17-2D4F-423A-A0AA-8B3E228C67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e4370ae-4553-45cd-9248-e0097c05623e"/>
    <ds:schemaRef ds:uri="ded6fe7b-f8fc-47a8-a37a-d903398c8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F9F0BA-DC35-4946-9DF6-CCB0A7978B5D}">
  <ds:schemaRefs>
    <ds:schemaRef ds:uri="http://purl.org/dc/elements/1.1/"/>
    <ds:schemaRef ds:uri="http://schemas.microsoft.com/office/2006/metadata/properties"/>
    <ds:schemaRef ds:uri="ae4370ae-4553-45cd-9248-e0097c05623e"/>
    <ds:schemaRef ds:uri="http://schemas.microsoft.com/sharepoint/v3"/>
    <ds:schemaRef ds:uri="ded6fe7b-f8fc-47a8-a37a-d903398c8fc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8F5CDAC-2679-4BFC-9020-B708B7CDA01C}">
  <ds:schemaRefs>
    <ds:schemaRef ds:uri="http://schemas.microsoft.com/sharepoint/v3/contenttype/forms"/>
  </ds:schemaRefs>
</ds:datastoreItem>
</file>

<file path=customXml/itemProps4.xml><?xml version="1.0" encoding="utf-8"?>
<ds:datastoreItem xmlns:ds="http://schemas.openxmlformats.org/officeDocument/2006/customXml" ds:itemID="{E69827B3-397A-4B33-B563-098363E10D5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42777</TotalTime>
  <Words>4459</Words>
  <Application>Microsoft Office PowerPoint</Application>
  <PresentationFormat>On-screen Show (16:9)</PresentationFormat>
  <Paragraphs>657</Paragraphs>
  <Slides>52</Slides>
  <Notes>18</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9" baseType="lpstr">
      <vt:lpstr>Arial</vt:lpstr>
      <vt:lpstr>Arial Black</vt:lpstr>
      <vt:lpstr>Arial Narrow</vt:lpstr>
      <vt:lpstr>Calibri</vt:lpstr>
      <vt:lpstr>Consolas</vt:lpstr>
      <vt:lpstr>Courier New</vt:lpstr>
      <vt:lpstr>Intel Clear</vt:lpstr>
      <vt:lpstr>Intel Clear Light</vt:lpstr>
      <vt:lpstr>Intel Clear Pro</vt:lpstr>
      <vt:lpstr>Lucida Grande</vt:lpstr>
      <vt:lpstr>Neo Sans Intel Light</vt:lpstr>
      <vt:lpstr>Neo Sans Intel Medium</vt:lpstr>
      <vt:lpstr>Times New Roman</vt:lpstr>
      <vt:lpstr>Wingdings</vt:lpstr>
      <vt:lpstr>Office Theme</vt:lpstr>
      <vt:lpstr>1_Int_PPT Template_ClearPro_16x9</vt:lpstr>
      <vt:lpstr>Visio</vt:lpstr>
      <vt:lpstr>INTRODUCTION TO ELECTRONICS  HIGH LEVEL DESIGN</vt:lpstr>
      <vt:lpstr>Agenda</vt:lpstr>
      <vt:lpstr>HIGH PERFORMANCE COMPUTING</vt:lpstr>
      <vt:lpstr>What is meant by a HPC workload?</vt:lpstr>
      <vt:lpstr>MNIST Example</vt:lpstr>
      <vt:lpstr>Common High Performance Computing Workloads</vt:lpstr>
      <vt:lpstr>PowerPoint Presentation</vt:lpstr>
      <vt:lpstr>Challenges Scaling Systems to Higher Performance</vt:lpstr>
      <vt:lpstr>The Intel Vision</vt:lpstr>
      <vt:lpstr>CPU vs GPU vs ASIC vs FPGA</vt:lpstr>
      <vt:lpstr>DESIGN ENTRY METHODS</vt:lpstr>
      <vt:lpstr>History of Digital Electronic Design Descriptions</vt:lpstr>
      <vt:lpstr>1960s Manual Semiconductor Design</vt:lpstr>
      <vt:lpstr>1970s/1980s</vt:lpstr>
      <vt:lpstr>1990s: Hardware Description Languages (RTL) Go Mainstream</vt:lpstr>
      <vt:lpstr>2000-2020</vt:lpstr>
      <vt:lpstr>Why use C++ based languages for HW design?</vt:lpstr>
      <vt:lpstr>OpenCL</vt:lpstr>
      <vt:lpstr>How languages generate parallel hardware</vt:lpstr>
      <vt:lpstr>Intel Acceleration Stack (IAS)</vt:lpstr>
      <vt:lpstr>Understanding Connectivity</vt:lpstr>
      <vt:lpstr>What is the Intel Acceleration Stack (IAS)?</vt:lpstr>
      <vt:lpstr>What is the Intel Acceleration Stack (IAS)?</vt:lpstr>
      <vt:lpstr>Why did Intel Create IAS?</vt:lpstr>
      <vt:lpstr>PAC Boards on the Market – N3000</vt:lpstr>
      <vt:lpstr>PAC Boards on the Market – N3000</vt:lpstr>
      <vt:lpstr>PAC Boards on the Market – Arria 10 PAC</vt:lpstr>
      <vt:lpstr>PAC Boards on the Market – Arria 10 PAC</vt:lpstr>
      <vt:lpstr>PAC Boards on the Market – D5005</vt:lpstr>
      <vt:lpstr>PAC Boards on the Market – D5005</vt:lpstr>
      <vt:lpstr>AFU – FIM Integration</vt:lpstr>
      <vt:lpstr>FPGA Interface Manager (FIM)</vt:lpstr>
      <vt:lpstr>Accelerator Functional Unit (AFU)</vt:lpstr>
      <vt:lpstr>Open Programmable Acceleration Engine (OPAE)</vt:lpstr>
      <vt:lpstr>OPENCL VS HLS (HIGH LEVEL SYNTHESIS)</vt:lpstr>
      <vt:lpstr>Differences in programming model for OpenCL vs HLS</vt:lpstr>
      <vt:lpstr>OpenCL Heterogeneous Platform Model</vt:lpstr>
      <vt:lpstr>Intel FPGA SW Developer’s Kit for OpenCL™ Flow</vt:lpstr>
      <vt:lpstr>HLS Design Flow High Level Synthesis</vt:lpstr>
      <vt:lpstr>OpenCL vs HLS</vt:lpstr>
      <vt:lpstr>HLS (HIGH LEVEL SYNTHESIS)</vt:lpstr>
      <vt:lpstr>HLS Use Model</vt:lpstr>
      <vt:lpstr>Intel® HLS Compiler Usage and Output</vt:lpstr>
      <vt:lpstr>HLS Procedure: x86 Emulation</vt:lpstr>
      <vt:lpstr>HLS LAB</vt:lpstr>
      <vt:lpstr>Todays Lab</vt:lpstr>
      <vt:lpstr>Connectivity to the Avalon bus</vt:lpstr>
      <vt:lpstr>Traditional System Design</vt:lpstr>
      <vt:lpstr>Automatic Interconnect Generation</vt:lpstr>
      <vt:lpstr>Easy-to-Use System Integration UI</vt:lpstr>
      <vt:lpstr>Verification: HLS code, RTL, hardware</vt:lpstr>
      <vt:lpstr>Overall Flow – HLS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Lin</dc:creator>
  <cp:keywords>CTPClassification=CTP_NT</cp:keywords>
  <cp:lastModifiedBy>Landis, Lawrence</cp:lastModifiedBy>
  <cp:revision>325</cp:revision>
  <dcterms:created xsi:type="dcterms:W3CDTF">2006-08-16T00:00:00Z</dcterms:created>
  <dcterms:modified xsi:type="dcterms:W3CDTF">2020-02-14T19:00:32Z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8a8149dd-bdc6-4749-9ca3-e9fd8001152b</vt:lpwstr>
  </property>
  <property fmtid="{D5CDD505-2E9C-101B-9397-08002B2CF9AE}" pid="3" name="CTP_TimeStamp">
    <vt:lpwstr>2020-02-14 19:00:32Z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0x01010098C108062F88AF41BAEFE7BBA3C00F5B</vt:lpwstr>
  </property>
</Properties>
</file>